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7" Type="http://schemas.openxmlformats.org/officeDocument/2006/relationships/slideLayout" Target="../slideLayouts/slideLayout1.xml"/><Relationship Id="rId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5" Type="http://schemas.openxmlformats.org/officeDocument/2006/relationships/slideLayout" Target="../slideLayouts/slideLayout1.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9025652"/>
          </a:xfrm>
          <a:prstGeom prst="rect">
            <a:avLst/>
          </a:prstGeom>
          <a:solidFill>
            <a:srgbClr val="0C0C0C"/>
          </a:solidFill>
          <a:ln/>
        </p:spPr>
      </p:sp>
      <p:pic>
        <p:nvPicPr>
          <p:cNvPr id="4" name="Image 1" descr="preencoded.png">    </p:cNvPr>
          <p:cNvPicPr>
            <a:picLocks noChangeAspect="1"/>
          </p:cNvPicPr>
          <p:nvPr/>
        </p:nvPicPr>
        <p:blipFill>
          <a:blip r:embed="rId2"/>
          <a:stretch>
            <a:fillRect/>
          </a:stretch>
        </p:blipFill>
        <p:spPr>
          <a:xfrm>
            <a:off x="9151620" y="0"/>
            <a:ext cx="5486400" cy="9025652"/>
          </a:xfrm>
          <a:prstGeom prst="rect">
            <a:avLst/>
          </a:prstGeom>
        </p:spPr>
      </p:pic>
      <p:sp>
        <p:nvSpPr>
          <p:cNvPr id="5" name="Text 1"/>
          <p:cNvSpPr/>
          <p:nvPr/>
        </p:nvSpPr>
        <p:spPr>
          <a:xfrm>
            <a:off x="1042630" y="764619"/>
            <a:ext cx="7058739" cy="3597235"/>
          </a:xfrm>
          <a:prstGeom prst="rect">
            <a:avLst/>
          </a:prstGeom>
          <a:noFill/>
          <a:ln/>
        </p:spPr>
        <p:txBody>
          <a:bodyPr wrap="square" rtlCol="0" anchor="t"/>
          <a:lstStyle/>
          <a:p>
            <a:pPr indent="0" marL="0">
              <a:lnSpc>
                <a:spcPts val="9442"/>
              </a:lnSpc>
              <a:buNone/>
            </a:pPr>
            <a:r>
              <a:rPr lang="en-US" sz="7553" b="1" spc="-227" kern="0" dirty="0">
                <a:solidFill>
                  <a:srgbClr val="FFFFFF"/>
                </a:solidFill>
                <a:latin typeface="Overpass" pitchFamily="34" charset="0"/>
                <a:ea typeface="Overpass" pitchFamily="34" charset="-122"/>
                <a:cs typeface="Overpass" pitchFamily="34" charset="-120"/>
              </a:rPr>
              <a:t>Finwise: Tailored Financial Solutions</a:t>
            </a:r>
            <a:endParaRPr lang="en-US" sz="7553" dirty="0"/>
          </a:p>
        </p:txBody>
      </p:sp>
      <p:sp>
        <p:nvSpPr>
          <p:cNvPr id="6" name="Text 2"/>
          <p:cNvSpPr/>
          <p:nvPr/>
        </p:nvSpPr>
        <p:spPr>
          <a:xfrm>
            <a:off x="1042630" y="4778931"/>
            <a:ext cx="7058739" cy="2668905"/>
          </a:xfrm>
          <a:prstGeom prst="rect">
            <a:avLst/>
          </a:prstGeom>
          <a:noFill/>
          <a:ln/>
        </p:spPr>
        <p:txBody>
          <a:bodyPr wrap="square" rtlCol="0" anchor="t"/>
          <a:lstStyle/>
          <a:p>
            <a:pPr indent="0" marL="0">
              <a:lnSpc>
                <a:spcPts val="3503"/>
              </a:lnSpc>
              <a:buNone/>
            </a:pPr>
            <a:r>
              <a:rPr lang="en-US" sz="2189" dirty="0">
                <a:solidFill>
                  <a:srgbClr val="E5E0DF"/>
                </a:solidFill>
                <a:latin typeface="Overpass" pitchFamily="34" charset="0"/>
                <a:ea typeface="Overpass" pitchFamily="34" charset="-122"/>
                <a:cs typeface="Overpass" pitchFamily="34" charset="-120"/>
              </a:rPr>
              <a:t>Finwise is a comprehensive personal finance platform designed to empower individuals with advanced tools and insights to effectively manage their money. It offers a suite of features that cater to diverse financial needs, from in-depth analysis to personalized investment strategies.</a:t>
            </a:r>
            <a:endParaRPr lang="en-US" sz="2189" dirty="0"/>
          </a:p>
        </p:txBody>
      </p:sp>
      <p:sp>
        <p:nvSpPr>
          <p:cNvPr id="7" name="Shape 3"/>
          <p:cNvSpPr/>
          <p:nvPr/>
        </p:nvSpPr>
        <p:spPr>
          <a:xfrm>
            <a:off x="1042630" y="7760613"/>
            <a:ext cx="444818" cy="444818"/>
          </a:xfrm>
          <a:prstGeom prst="roundRect">
            <a:avLst>
              <a:gd name="adj" fmla="val 20554666"/>
            </a:avLst>
          </a:prstGeom>
          <a:noFill/>
          <a:ln w="7620">
            <a:solidFill>
              <a:srgbClr val="FFFFFF"/>
            </a:solidFill>
            <a:prstDash val="solid"/>
          </a:ln>
        </p:spPr>
      </p:sp>
      <p:pic>
        <p:nvPicPr>
          <p:cNvPr id="8" name="Image 2" descr="preencoded.png">    </p:cNvPr>
          <p:cNvPicPr>
            <a:picLocks noChangeAspect="1"/>
          </p:cNvPicPr>
          <p:nvPr/>
        </p:nvPicPr>
        <p:blipFill>
          <a:blip r:embed="rId3"/>
          <a:stretch>
            <a:fillRect/>
          </a:stretch>
        </p:blipFill>
        <p:spPr>
          <a:xfrm>
            <a:off x="1050250" y="7768233"/>
            <a:ext cx="429578" cy="429578"/>
          </a:xfrm>
          <a:prstGeom prst="rect">
            <a:avLst/>
          </a:prstGeom>
        </p:spPr>
      </p:pic>
      <p:sp>
        <p:nvSpPr>
          <p:cNvPr id="9" name="Text 4"/>
          <p:cNvSpPr/>
          <p:nvPr/>
        </p:nvSpPr>
        <p:spPr>
          <a:xfrm>
            <a:off x="1626394" y="7767518"/>
            <a:ext cx="2870121" cy="486489"/>
          </a:xfrm>
          <a:prstGeom prst="rect">
            <a:avLst/>
          </a:prstGeom>
          <a:noFill/>
          <a:ln/>
        </p:spPr>
        <p:txBody>
          <a:bodyPr wrap="none" rtlCol="0" anchor="t"/>
          <a:lstStyle/>
          <a:p>
            <a:pPr algn="l" indent="0" marL="0">
              <a:lnSpc>
                <a:spcPts val="3831"/>
              </a:lnSpc>
              <a:buNone/>
            </a:pPr>
            <a:r>
              <a:rPr lang="en-US" sz="2737" b="1" dirty="0">
                <a:solidFill>
                  <a:srgbClr val="E5E0DF"/>
                </a:solidFill>
                <a:latin typeface="Overpass" pitchFamily="34" charset="0"/>
                <a:ea typeface="Overpass" pitchFamily="34" charset="-122"/>
                <a:cs typeface="Overpass" pitchFamily="34" charset="-120"/>
              </a:rPr>
              <a:t>by project project</a:t>
            </a:r>
            <a:endParaRPr lang="en-US" sz="2737" dirty="0"/>
          </a:p>
        </p:txBody>
      </p:sp>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sp>
      <p:pic>
        <p:nvPicPr>
          <p:cNvPr id="4" name="Image 1" descr="preencoded.png">    </p:cNvPr>
          <p:cNvPicPr>
            <a:picLocks noChangeAspect="1"/>
          </p:cNvPicPr>
          <p:nvPr/>
        </p:nvPicPr>
        <p:blipFill>
          <a:blip r:embed="rId2"/>
          <a:stretch>
            <a:fillRect/>
          </a:stretch>
        </p:blipFill>
        <p:spPr>
          <a:xfrm>
            <a:off x="9151620" y="0"/>
            <a:ext cx="5486400" cy="8229600"/>
          </a:xfrm>
          <a:prstGeom prst="rect">
            <a:avLst/>
          </a:prstGeom>
        </p:spPr>
      </p:pic>
      <p:sp>
        <p:nvSpPr>
          <p:cNvPr id="5" name="Text 1"/>
          <p:cNvSpPr/>
          <p:nvPr/>
        </p:nvSpPr>
        <p:spPr>
          <a:xfrm>
            <a:off x="1042630" y="2194679"/>
            <a:ext cx="7058739" cy="1199078"/>
          </a:xfrm>
          <a:prstGeom prst="rect">
            <a:avLst/>
          </a:prstGeom>
          <a:noFill/>
          <a:ln/>
        </p:spPr>
        <p:txBody>
          <a:bodyPr wrap="none" rtlCol="0" anchor="t"/>
          <a:lstStyle/>
          <a:p>
            <a:pPr indent="0" marL="0">
              <a:lnSpc>
                <a:spcPts val="9442"/>
              </a:lnSpc>
              <a:buNone/>
            </a:pPr>
            <a:r>
              <a:rPr lang="en-US" sz="7553" b="1" spc="-227" kern="0" dirty="0">
                <a:solidFill>
                  <a:srgbClr val="FFFFFF"/>
                </a:solidFill>
                <a:latin typeface="Overpass" pitchFamily="34" charset="0"/>
                <a:ea typeface="Overpass" pitchFamily="34" charset="-122"/>
                <a:cs typeface="Overpass" pitchFamily="34" charset="-120"/>
              </a:rPr>
              <a:t>Conclusion</a:t>
            </a:r>
            <a:endParaRPr lang="en-US" sz="7553" dirty="0"/>
          </a:p>
        </p:txBody>
      </p:sp>
      <p:sp>
        <p:nvSpPr>
          <p:cNvPr id="6" name="Text 2"/>
          <p:cNvSpPr/>
          <p:nvPr/>
        </p:nvSpPr>
        <p:spPr>
          <a:xfrm>
            <a:off x="1042630" y="3810833"/>
            <a:ext cx="7058739" cy="2224087"/>
          </a:xfrm>
          <a:prstGeom prst="rect">
            <a:avLst/>
          </a:prstGeom>
          <a:noFill/>
          <a:ln/>
        </p:spPr>
        <p:txBody>
          <a:bodyPr wrap="square" rtlCol="0" anchor="t"/>
          <a:lstStyle/>
          <a:p>
            <a:pPr indent="0" marL="0">
              <a:lnSpc>
                <a:spcPts val="3503"/>
              </a:lnSpc>
              <a:buNone/>
            </a:pPr>
            <a:r>
              <a:rPr lang="en-US" sz="2189" dirty="0">
                <a:solidFill>
                  <a:srgbClr val="E5E0DF"/>
                </a:solidFill>
                <a:latin typeface="Overpass" pitchFamily="34" charset="0"/>
                <a:ea typeface="Overpass" pitchFamily="34" charset="-122"/>
                <a:cs typeface="Overpass" pitchFamily="34" charset="-120"/>
              </a:rPr>
              <a:t>Finwise is the all-in-one financial solution that empowers you to take control of your finances. By seamlessly integrating cutting-edge technology and personalized insights, the platform helps you achieve your financial goals and secure a brighter future.</a:t>
            </a:r>
            <a:endParaRPr lang="en-US" sz="2189"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9334500"/>
          </a:xfrm>
          <a:prstGeom prst="rect">
            <a:avLst/>
          </a:prstGeom>
          <a:solidFill>
            <a:srgbClr val="0C0C0C"/>
          </a:solidFill>
          <a:ln/>
        </p:spPr>
      </p:sp>
      <p:pic>
        <p:nvPicPr>
          <p:cNvPr id="4" name="Image 1" descr="preencoded.png">    </p:cNvPr>
          <p:cNvPicPr>
            <a:picLocks noChangeAspect="1"/>
          </p:cNvPicPr>
          <p:nvPr/>
        </p:nvPicPr>
        <p:blipFill>
          <a:blip r:embed="rId2"/>
          <a:stretch>
            <a:fillRect/>
          </a:stretch>
        </p:blipFill>
        <p:spPr>
          <a:xfrm>
            <a:off x="-7620" y="0"/>
            <a:ext cx="5486400" cy="9334500"/>
          </a:xfrm>
          <a:prstGeom prst="rect">
            <a:avLst/>
          </a:prstGeom>
        </p:spPr>
      </p:pic>
      <p:sp>
        <p:nvSpPr>
          <p:cNvPr id="5" name="Text 1"/>
          <p:cNvSpPr/>
          <p:nvPr/>
        </p:nvSpPr>
        <p:spPr>
          <a:xfrm>
            <a:off x="6529030" y="764619"/>
            <a:ext cx="7058739" cy="1737598"/>
          </a:xfrm>
          <a:prstGeom prst="rect">
            <a:avLst/>
          </a:prstGeom>
          <a:noFill/>
          <a:ln/>
        </p:spPr>
        <p:txBody>
          <a:bodyPr wrap="square" rtlCol="0" anchor="t"/>
          <a:lstStyle/>
          <a:p>
            <a:pPr indent="0" marL="0">
              <a:lnSpc>
                <a:spcPts val="6842"/>
              </a:lnSpc>
              <a:buNone/>
            </a:pPr>
            <a:r>
              <a:rPr lang="en-US" sz="5474" b="1" spc="-164" kern="0" dirty="0">
                <a:solidFill>
                  <a:srgbClr val="FFFFFF"/>
                </a:solidFill>
                <a:latin typeface="Overpass" pitchFamily="34" charset="0"/>
                <a:ea typeface="Overpass" pitchFamily="34" charset="-122"/>
                <a:cs typeface="Overpass" pitchFamily="34" charset="-120"/>
              </a:rPr>
              <a:t>Financial Analysis and Budget Planning</a:t>
            </a:r>
            <a:endParaRPr lang="en-US" sz="5474" dirty="0"/>
          </a:p>
        </p:txBody>
      </p:sp>
      <p:sp>
        <p:nvSpPr>
          <p:cNvPr id="6" name="Text 2"/>
          <p:cNvSpPr/>
          <p:nvPr/>
        </p:nvSpPr>
        <p:spPr>
          <a:xfrm>
            <a:off x="6529030" y="2919293"/>
            <a:ext cx="7058739" cy="2668905"/>
          </a:xfrm>
          <a:prstGeom prst="rect">
            <a:avLst/>
          </a:prstGeom>
          <a:noFill/>
          <a:ln/>
        </p:spPr>
        <p:txBody>
          <a:bodyPr wrap="square" rtlCol="0" anchor="t"/>
          <a:lstStyle/>
          <a:p>
            <a:pPr indent="0" marL="0">
              <a:lnSpc>
                <a:spcPts val="3503"/>
              </a:lnSpc>
              <a:buNone/>
            </a:pPr>
            <a:r>
              <a:rPr lang="en-US" sz="2189" dirty="0">
                <a:solidFill>
                  <a:srgbClr val="E5E0DF"/>
                </a:solidFill>
                <a:latin typeface="Overpass" pitchFamily="34" charset="0"/>
                <a:ea typeface="Overpass" pitchFamily="34" charset="-122"/>
                <a:cs typeface="Overpass" pitchFamily="34" charset="-120"/>
              </a:rPr>
              <a:t>Finwise's advanced financial analysis tools empower users to gain deep insights into their spending patterns and income streams. Through interactive visualizations, users can create personalized budgets and monitor their financial health in real-time, ensuring responsible and informed money management.</a:t>
            </a:r>
            <a:endParaRPr lang="en-US" sz="2189" dirty="0"/>
          </a:p>
        </p:txBody>
      </p:sp>
      <p:sp>
        <p:nvSpPr>
          <p:cNvPr id="7" name="Text 3"/>
          <p:cNvSpPr/>
          <p:nvPr/>
        </p:nvSpPr>
        <p:spPr>
          <a:xfrm>
            <a:off x="6529030" y="5900976"/>
            <a:ext cx="7058739" cy="2668905"/>
          </a:xfrm>
          <a:prstGeom prst="rect">
            <a:avLst/>
          </a:prstGeom>
          <a:noFill/>
          <a:ln/>
        </p:spPr>
        <p:txBody>
          <a:bodyPr wrap="square" rtlCol="0" anchor="t"/>
          <a:lstStyle/>
          <a:p>
            <a:pPr indent="0" marL="0">
              <a:lnSpc>
                <a:spcPts val="3503"/>
              </a:lnSpc>
              <a:buNone/>
            </a:pPr>
            <a:r>
              <a:rPr lang="en-US" sz="2189" dirty="0">
                <a:solidFill>
                  <a:srgbClr val="E5E0DF"/>
                </a:solidFill>
                <a:latin typeface="Overpass" pitchFamily="34" charset="0"/>
                <a:ea typeface="Overpass" pitchFamily="34" charset="-122"/>
                <a:cs typeface="Overpass" pitchFamily="34" charset="-120"/>
              </a:rPr>
              <a:t>Leveraging machine learning algorithms, Finwise's budget planning feature provides tailored recommendations to optimize expenses and maximize savings. Users can effortlessly track and categorize transactions, identify areas for improvement, and receive personalized guidance to achieve their financial goals.</a:t>
            </a:r>
            <a:endParaRPr lang="en-US" sz="2189"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50198"/>
          </a:xfrm>
          <a:prstGeom prst="rect">
            <a:avLst/>
          </a:prstGeom>
          <a:solidFill>
            <a:srgbClr val="0C0C0C"/>
          </a:solidFill>
          <a:ln/>
        </p:spPr>
      </p:sp>
      <p:sp>
        <p:nvSpPr>
          <p:cNvPr id="4" name="Text 1"/>
          <p:cNvSpPr/>
          <p:nvPr/>
        </p:nvSpPr>
        <p:spPr>
          <a:xfrm>
            <a:off x="1042630" y="764619"/>
            <a:ext cx="12545139" cy="1737598"/>
          </a:xfrm>
          <a:prstGeom prst="rect">
            <a:avLst/>
          </a:prstGeom>
          <a:noFill/>
          <a:ln/>
        </p:spPr>
        <p:txBody>
          <a:bodyPr wrap="square" rtlCol="0" anchor="t"/>
          <a:lstStyle/>
          <a:p>
            <a:pPr indent="0" marL="0">
              <a:lnSpc>
                <a:spcPts val="6842"/>
              </a:lnSpc>
              <a:buNone/>
            </a:pPr>
            <a:r>
              <a:rPr lang="en-US" sz="5474" b="1" spc="-164" kern="0" dirty="0">
                <a:solidFill>
                  <a:srgbClr val="FFFFFF"/>
                </a:solidFill>
                <a:latin typeface="Overpass" pitchFamily="34" charset="0"/>
                <a:ea typeface="Overpass" pitchFamily="34" charset="-122"/>
                <a:cs typeface="Overpass" pitchFamily="34" charset="-120"/>
              </a:rPr>
              <a:t>Affordable Stock Prediction and Investment Strategies</a:t>
            </a:r>
            <a:endParaRPr lang="en-US" sz="5474" dirty="0"/>
          </a:p>
        </p:txBody>
      </p:sp>
      <p:sp>
        <p:nvSpPr>
          <p:cNvPr id="5" name="Text 2"/>
          <p:cNvSpPr/>
          <p:nvPr/>
        </p:nvSpPr>
        <p:spPr>
          <a:xfrm>
            <a:off x="1042630" y="3058239"/>
            <a:ext cx="12545139" cy="1779270"/>
          </a:xfrm>
          <a:prstGeom prst="rect">
            <a:avLst/>
          </a:prstGeom>
          <a:noFill/>
          <a:ln/>
        </p:spPr>
        <p:txBody>
          <a:bodyPr wrap="square" rtlCol="0" anchor="t"/>
          <a:lstStyle/>
          <a:p>
            <a:pPr indent="0" marL="0">
              <a:lnSpc>
                <a:spcPts val="3503"/>
              </a:lnSpc>
              <a:buNone/>
            </a:pPr>
            <a:r>
              <a:rPr lang="en-US" sz="2189" dirty="0">
                <a:solidFill>
                  <a:srgbClr val="E5E0DF"/>
                </a:solidFill>
                <a:latin typeface="Overpass" pitchFamily="34" charset="0"/>
                <a:ea typeface="Overpass" pitchFamily="34" charset="-122"/>
                <a:cs typeface="Overpass" pitchFamily="34" charset="-120"/>
              </a:rPr>
              <a:t>Finwise's cutting-edge stock prediction algorithms analyze market trends, economic indicators, and historical data to provide users with affordable, data-driven investment recommendations. By leveraging advanced machine learning, the platform offers personalized strategies to help users build diversified portfolios and maximize returns.</a:t>
            </a:r>
            <a:endParaRPr lang="en-US" sz="2189" dirty="0"/>
          </a:p>
        </p:txBody>
      </p:sp>
      <p:sp>
        <p:nvSpPr>
          <p:cNvPr id="6" name="Text 3"/>
          <p:cNvSpPr/>
          <p:nvPr/>
        </p:nvSpPr>
        <p:spPr>
          <a:xfrm>
            <a:off x="1487448" y="5150287"/>
            <a:ext cx="12100322" cy="500420"/>
          </a:xfrm>
          <a:prstGeom prst="rect">
            <a:avLst/>
          </a:prstGeom>
          <a:noFill/>
          <a:ln/>
        </p:spPr>
        <p:txBody>
          <a:bodyPr wrap="none" rtlCol="0" anchor="t"/>
          <a:lstStyle/>
          <a:p>
            <a:pPr algn="l" marL="342900" indent="-342900">
              <a:lnSpc>
                <a:spcPts val="3941"/>
              </a:lnSpc>
              <a:buSzPct val="100000"/>
              <a:buChar char="•"/>
            </a:pPr>
            <a:r>
              <a:rPr lang="en-US" sz="2189" dirty="0">
                <a:solidFill>
                  <a:srgbClr val="E5E0DF"/>
                </a:solidFill>
                <a:latin typeface="Overpass" pitchFamily="34" charset="0"/>
                <a:ea typeface="Overpass" pitchFamily="34" charset="-122"/>
                <a:cs typeface="Overpass" pitchFamily="34" charset="-120"/>
              </a:rPr>
              <a:t>Detailed stock analysis and forecasting</a:t>
            </a:r>
            <a:endParaRPr lang="en-US" sz="2189" dirty="0"/>
          </a:p>
        </p:txBody>
      </p:sp>
      <p:sp>
        <p:nvSpPr>
          <p:cNvPr id="7" name="Text 4"/>
          <p:cNvSpPr/>
          <p:nvPr/>
        </p:nvSpPr>
        <p:spPr>
          <a:xfrm>
            <a:off x="1487448" y="5761911"/>
            <a:ext cx="12100322" cy="500420"/>
          </a:xfrm>
          <a:prstGeom prst="rect">
            <a:avLst/>
          </a:prstGeom>
          <a:noFill/>
          <a:ln/>
        </p:spPr>
        <p:txBody>
          <a:bodyPr wrap="none" rtlCol="0" anchor="t"/>
          <a:lstStyle/>
          <a:p>
            <a:pPr algn="l" marL="342900" indent="-342900">
              <a:lnSpc>
                <a:spcPts val="3941"/>
              </a:lnSpc>
              <a:buSzPct val="100000"/>
              <a:buChar char="•"/>
            </a:pPr>
            <a:r>
              <a:rPr lang="en-US" sz="2189" dirty="0">
                <a:solidFill>
                  <a:srgbClr val="E5E0DF"/>
                </a:solidFill>
                <a:latin typeface="Overpass" pitchFamily="34" charset="0"/>
                <a:ea typeface="Overpass" pitchFamily="34" charset="-122"/>
                <a:cs typeface="Overpass" pitchFamily="34" charset="-120"/>
              </a:rPr>
              <a:t>Personalized investment plans based on risk tolerance</a:t>
            </a:r>
            <a:endParaRPr lang="en-US" sz="2189" dirty="0"/>
          </a:p>
        </p:txBody>
      </p:sp>
      <p:sp>
        <p:nvSpPr>
          <p:cNvPr id="8" name="Text 5"/>
          <p:cNvSpPr/>
          <p:nvPr/>
        </p:nvSpPr>
        <p:spPr>
          <a:xfrm>
            <a:off x="1487448" y="6373535"/>
            <a:ext cx="12100322" cy="500420"/>
          </a:xfrm>
          <a:prstGeom prst="rect">
            <a:avLst/>
          </a:prstGeom>
          <a:noFill/>
          <a:ln/>
        </p:spPr>
        <p:txBody>
          <a:bodyPr wrap="none" rtlCol="0" anchor="t"/>
          <a:lstStyle/>
          <a:p>
            <a:pPr algn="l" marL="342900" indent="-342900">
              <a:lnSpc>
                <a:spcPts val="3941"/>
              </a:lnSpc>
              <a:buSzPct val="100000"/>
              <a:buChar char="•"/>
            </a:pPr>
            <a:r>
              <a:rPr lang="en-US" sz="2189" dirty="0">
                <a:solidFill>
                  <a:srgbClr val="E5E0DF"/>
                </a:solidFill>
                <a:latin typeface="Overpass" pitchFamily="34" charset="0"/>
                <a:ea typeface="Overpass" pitchFamily="34" charset="-122"/>
                <a:cs typeface="Overpass" pitchFamily="34" charset="-120"/>
              </a:rPr>
              <a:t>Real-time portfolio monitoring and rebalancing</a:t>
            </a:r>
            <a:endParaRPr lang="en-US" sz="2189" dirty="0"/>
          </a:p>
        </p:txBody>
      </p:sp>
      <p:sp>
        <p:nvSpPr>
          <p:cNvPr id="9" name="Text 6"/>
          <p:cNvSpPr/>
          <p:nvPr/>
        </p:nvSpPr>
        <p:spPr>
          <a:xfrm>
            <a:off x="1487448" y="6985159"/>
            <a:ext cx="12100322" cy="500420"/>
          </a:xfrm>
          <a:prstGeom prst="rect">
            <a:avLst/>
          </a:prstGeom>
          <a:noFill/>
          <a:ln/>
        </p:spPr>
        <p:txBody>
          <a:bodyPr wrap="none" rtlCol="0" anchor="t"/>
          <a:lstStyle/>
          <a:p>
            <a:pPr algn="l" marL="342900" indent="-342900">
              <a:lnSpc>
                <a:spcPts val="3941"/>
              </a:lnSpc>
              <a:buSzPct val="100000"/>
              <a:buChar char="•"/>
            </a:pPr>
            <a:r>
              <a:rPr lang="en-US" sz="2189" dirty="0">
                <a:solidFill>
                  <a:srgbClr val="E5E0DF"/>
                </a:solidFill>
                <a:latin typeface="Overpass" pitchFamily="34" charset="0"/>
                <a:ea typeface="Overpass" pitchFamily="34" charset="-122"/>
                <a:cs typeface="Overpass" pitchFamily="34" charset="-120"/>
              </a:rPr>
              <a:t>Educational resources on financial concepts and investment strategies</a:t>
            </a:r>
            <a:endParaRPr lang="en-US" sz="2189" dirty="0"/>
          </a:p>
        </p:txBody>
      </p:sp>
      <p:pic>
        <p:nvPicPr>
          <p:cNvPr id="1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sp>
      <p:pic>
        <p:nvPicPr>
          <p:cNvPr id="4" name="Image 1" descr="preencoded.png">    </p:cNvPr>
          <p:cNvPicPr>
            <a:picLocks noChangeAspect="1"/>
          </p:cNvPicPr>
          <p:nvPr/>
        </p:nvPicPr>
        <p:blipFill>
          <a:blip r:embed="rId2"/>
          <a:stretch>
            <a:fillRect/>
          </a:stretch>
        </p:blipFill>
        <p:spPr>
          <a:xfrm>
            <a:off x="-7620" y="0"/>
            <a:ext cx="5486400" cy="8229600"/>
          </a:xfrm>
          <a:prstGeom prst="rect">
            <a:avLst/>
          </a:prstGeom>
        </p:spPr>
      </p:pic>
      <p:sp>
        <p:nvSpPr>
          <p:cNvPr id="5" name="Text 1"/>
          <p:cNvSpPr/>
          <p:nvPr/>
        </p:nvSpPr>
        <p:spPr>
          <a:xfrm>
            <a:off x="6529030" y="868918"/>
            <a:ext cx="6951345" cy="868799"/>
          </a:xfrm>
          <a:prstGeom prst="rect">
            <a:avLst/>
          </a:prstGeom>
          <a:noFill/>
          <a:ln/>
        </p:spPr>
        <p:txBody>
          <a:bodyPr wrap="none" rtlCol="0" anchor="t"/>
          <a:lstStyle/>
          <a:p>
            <a:pPr indent="0" marL="0">
              <a:lnSpc>
                <a:spcPts val="6842"/>
              </a:lnSpc>
              <a:buNone/>
            </a:pPr>
            <a:r>
              <a:rPr lang="en-US" sz="5474" b="1" spc="-164" kern="0" dirty="0">
                <a:solidFill>
                  <a:srgbClr val="FFFFFF"/>
                </a:solidFill>
                <a:latin typeface="Overpass" pitchFamily="34" charset="0"/>
                <a:ea typeface="Overpass" pitchFamily="34" charset="-122"/>
                <a:cs typeface="Overpass" pitchFamily="34" charset="-120"/>
              </a:rPr>
              <a:t>Market Analysis</a:t>
            </a:r>
            <a:endParaRPr lang="en-US" sz="5474" dirty="0"/>
          </a:p>
        </p:txBody>
      </p:sp>
      <p:sp>
        <p:nvSpPr>
          <p:cNvPr id="6" name="Text 2"/>
          <p:cNvSpPr/>
          <p:nvPr/>
        </p:nvSpPr>
        <p:spPr>
          <a:xfrm>
            <a:off x="6529030" y="2154793"/>
            <a:ext cx="7058739" cy="2668905"/>
          </a:xfrm>
          <a:prstGeom prst="rect">
            <a:avLst/>
          </a:prstGeom>
          <a:noFill/>
          <a:ln/>
        </p:spPr>
        <p:txBody>
          <a:bodyPr wrap="square" rtlCol="0" anchor="t"/>
          <a:lstStyle/>
          <a:p>
            <a:pPr indent="0" marL="0">
              <a:lnSpc>
                <a:spcPts val="3503"/>
              </a:lnSpc>
              <a:buNone/>
            </a:pPr>
            <a:r>
              <a:rPr lang="en-US" sz="2189" dirty="0">
                <a:solidFill>
                  <a:srgbClr val="E5E0DF"/>
                </a:solidFill>
                <a:latin typeface="Overpass" pitchFamily="34" charset="0"/>
                <a:ea typeface="Overpass" pitchFamily="34" charset="-122"/>
                <a:cs typeface="Overpass" pitchFamily="34" charset="-120"/>
              </a:rPr>
              <a:t>Finwise's market analysis capabilities empower users to stay informed about the ever-evolving financial landscape. By aggregating and analyzing real-time data from various sources, the platform provides users with </a:t>
            </a:r>
            <a:pPr indent="0" marL="0">
              <a:lnSpc>
                <a:spcPts val="3503"/>
              </a:lnSpc>
              <a:buNone/>
            </a:pPr>
            <a:r>
              <a:rPr lang="en-US" sz="2189" b="1" dirty="0">
                <a:solidFill>
                  <a:srgbClr val="E5E0DF"/>
                </a:solidFill>
                <a:latin typeface="Overpass" pitchFamily="34" charset="0"/>
                <a:ea typeface="Overpass" pitchFamily="34" charset="-122"/>
                <a:cs typeface="Overpass" pitchFamily="34" charset="-120"/>
              </a:rPr>
              <a:t>comprehensive insights into market trends, investment opportunities, and potential risks</a:t>
            </a:r>
            <a:pPr indent="0" marL="0">
              <a:lnSpc>
                <a:spcPts val="3503"/>
              </a:lnSpc>
              <a:buNone/>
            </a:pPr>
            <a:r>
              <a:rPr lang="en-US" sz="2189" dirty="0">
                <a:solidFill>
                  <a:srgbClr val="E5E0DF"/>
                </a:solidFill>
                <a:latin typeface="Overpass" pitchFamily="34" charset="0"/>
                <a:ea typeface="Overpass" pitchFamily="34" charset="-122"/>
                <a:cs typeface="Overpass" pitchFamily="34" charset="-120"/>
              </a:rPr>
              <a:t>.</a:t>
            </a:r>
            <a:endParaRPr lang="en-US" sz="2189" dirty="0"/>
          </a:p>
        </p:txBody>
      </p:sp>
      <p:sp>
        <p:nvSpPr>
          <p:cNvPr id="7" name="Text 3"/>
          <p:cNvSpPr/>
          <p:nvPr/>
        </p:nvSpPr>
        <p:spPr>
          <a:xfrm>
            <a:off x="6529030" y="5136475"/>
            <a:ext cx="7058739" cy="2224087"/>
          </a:xfrm>
          <a:prstGeom prst="rect">
            <a:avLst/>
          </a:prstGeom>
          <a:noFill/>
          <a:ln/>
        </p:spPr>
        <p:txBody>
          <a:bodyPr wrap="square" rtlCol="0" anchor="t"/>
          <a:lstStyle/>
          <a:p>
            <a:pPr indent="0" marL="0">
              <a:lnSpc>
                <a:spcPts val="3503"/>
              </a:lnSpc>
              <a:buNone/>
            </a:pPr>
            <a:r>
              <a:rPr lang="en-US" sz="2189" dirty="0">
                <a:solidFill>
                  <a:srgbClr val="E5E0DF"/>
                </a:solidFill>
                <a:latin typeface="Overpass" pitchFamily="34" charset="0"/>
                <a:ea typeface="Overpass" pitchFamily="34" charset="-122"/>
                <a:cs typeface="Overpass" pitchFamily="34" charset="-120"/>
              </a:rPr>
              <a:t>Through intuitive visualizations and customizable dashboards, Finwise users can </a:t>
            </a:r>
            <a:pPr indent="0" marL="0">
              <a:lnSpc>
                <a:spcPts val="3503"/>
              </a:lnSpc>
              <a:buNone/>
            </a:pPr>
            <a:r>
              <a:rPr lang="en-US" sz="2189" b="1" dirty="0">
                <a:solidFill>
                  <a:srgbClr val="E5E0DF"/>
                </a:solidFill>
                <a:latin typeface="Overpass" pitchFamily="34" charset="0"/>
                <a:ea typeface="Overpass" pitchFamily="34" charset="-122"/>
                <a:cs typeface="Overpass" pitchFamily="34" charset="-120"/>
              </a:rPr>
              <a:t>monitor market indices, sector performance, and economic indicators</a:t>
            </a:r>
            <a:pPr indent="0" marL="0">
              <a:lnSpc>
                <a:spcPts val="3503"/>
              </a:lnSpc>
              <a:buNone/>
            </a:pPr>
            <a:r>
              <a:rPr lang="en-US" sz="2189" dirty="0">
                <a:solidFill>
                  <a:srgbClr val="E5E0DF"/>
                </a:solidFill>
                <a:latin typeface="Overpass" pitchFamily="34" charset="0"/>
                <a:ea typeface="Overpass" pitchFamily="34" charset="-122"/>
                <a:cs typeface="Overpass" pitchFamily="34" charset="-120"/>
              </a:rPr>
              <a:t> to make informed decisions and adapt their investment strategies accordingly.</a:t>
            </a:r>
            <a:endParaRPr lang="en-US" sz="2189"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9165908"/>
          </a:xfrm>
          <a:prstGeom prst="rect">
            <a:avLst/>
          </a:prstGeom>
          <a:solidFill>
            <a:srgbClr val="0C0C0C"/>
          </a:solidFill>
          <a:ln/>
        </p:spPr>
      </p:sp>
      <p:sp>
        <p:nvSpPr>
          <p:cNvPr id="4" name="Text 1"/>
          <p:cNvSpPr/>
          <p:nvPr/>
        </p:nvSpPr>
        <p:spPr>
          <a:xfrm>
            <a:off x="1042630" y="764619"/>
            <a:ext cx="12150447" cy="868799"/>
          </a:xfrm>
          <a:prstGeom prst="rect">
            <a:avLst/>
          </a:prstGeom>
          <a:noFill/>
          <a:ln/>
        </p:spPr>
        <p:txBody>
          <a:bodyPr wrap="none" rtlCol="0" anchor="t"/>
          <a:lstStyle/>
          <a:p>
            <a:pPr indent="0" marL="0">
              <a:lnSpc>
                <a:spcPts val="6842"/>
              </a:lnSpc>
              <a:buNone/>
            </a:pPr>
            <a:r>
              <a:rPr lang="en-US" sz="5474" b="1" spc="-164" kern="0" dirty="0">
                <a:solidFill>
                  <a:srgbClr val="FFFFFF"/>
                </a:solidFill>
                <a:latin typeface="Overpass" pitchFamily="34" charset="0"/>
                <a:ea typeface="Overpass" pitchFamily="34" charset="-122"/>
                <a:cs typeface="Overpass" pitchFamily="34" charset="-120"/>
              </a:rPr>
              <a:t>Expense Management and Optimization</a:t>
            </a:r>
            <a:endParaRPr lang="en-US" sz="5474" dirty="0"/>
          </a:p>
        </p:txBody>
      </p:sp>
      <p:sp>
        <p:nvSpPr>
          <p:cNvPr id="5" name="Shape 2"/>
          <p:cNvSpPr/>
          <p:nvPr/>
        </p:nvSpPr>
        <p:spPr>
          <a:xfrm>
            <a:off x="1042630" y="2189440"/>
            <a:ext cx="6133624" cy="2966918"/>
          </a:xfrm>
          <a:prstGeom prst="roundRect">
            <a:avLst>
              <a:gd name="adj" fmla="val 4217"/>
            </a:avLst>
          </a:prstGeom>
          <a:solidFill>
            <a:srgbClr val="7E023C"/>
          </a:solidFill>
          <a:ln w="15240">
            <a:solidFill>
              <a:srgbClr val="971B55"/>
            </a:solidFill>
            <a:prstDash val="solid"/>
          </a:ln>
        </p:spPr>
      </p:sp>
      <p:sp>
        <p:nvSpPr>
          <p:cNvPr id="6" name="Text 3"/>
          <p:cNvSpPr/>
          <p:nvPr/>
        </p:nvSpPr>
        <p:spPr>
          <a:xfrm>
            <a:off x="1335881" y="2482691"/>
            <a:ext cx="3475673" cy="434340"/>
          </a:xfrm>
          <a:prstGeom prst="rect">
            <a:avLst/>
          </a:prstGeom>
          <a:noFill/>
          <a:ln/>
        </p:spPr>
        <p:txBody>
          <a:bodyPr wrap="none" rtlCol="0" anchor="t"/>
          <a:lstStyle/>
          <a:p>
            <a:pPr indent="0" marL="0">
              <a:lnSpc>
                <a:spcPts val="3421"/>
              </a:lnSpc>
              <a:buNone/>
            </a:pPr>
            <a:r>
              <a:rPr lang="en-US" sz="2737" b="1" spc="-82" kern="0" dirty="0">
                <a:solidFill>
                  <a:srgbClr val="E5E0DF"/>
                </a:solidFill>
                <a:latin typeface="Overpass" pitchFamily="34" charset="0"/>
                <a:ea typeface="Overpass" pitchFamily="34" charset="-122"/>
                <a:cs typeface="Overpass" pitchFamily="34" charset="-120"/>
              </a:rPr>
              <a:t>Categorize Expenses</a:t>
            </a:r>
            <a:endParaRPr lang="en-US" sz="2737" dirty="0"/>
          </a:p>
        </p:txBody>
      </p:sp>
      <p:sp>
        <p:nvSpPr>
          <p:cNvPr id="7" name="Text 4"/>
          <p:cNvSpPr/>
          <p:nvPr/>
        </p:nvSpPr>
        <p:spPr>
          <a:xfrm>
            <a:off x="1335881" y="3083838"/>
            <a:ext cx="5547122" cy="1779270"/>
          </a:xfrm>
          <a:prstGeom prst="rect">
            <a:avLst/>
          </a:prstGeom>
          <a:noFill/>
          <a:ln/>
        </p:spPr>
        <p:txBody>
          <a:bodyPr wrap="square" rtlCol="0" anchor="t"/>
          <a:lstStyle/>
          <a:p>
            <a:pPr indent="0" marL="0">
              <a:lnSpc>
                <a:spcPts val="3503"/>
              </a:lnSpc>
              <a:buNone/>
            </a:pPr>
            <a:r>
              <a:rPr lang="en-US" sz="2189" dirty="0">
                <a:solidFill>
                  <a:srgbClr val="E5E0DF"/>
                </a:solidFill>
                <a:latin typeface="Overpass" pitchFamily="34" charset="0"/>
                <a:ea typeface="Overpass" pitchFamily="34" charset="-122"/>
                <a:cs typeface="Overpass" pitchFamily="34" charset="-120"/>
              </a:rPr>
              <a:t>Finwise's intuitive expense tracking categorizes purchases into personalized groups, providing users with a clear overview of their spending habits.</a:t>
            </a:r>
            <a:endParaRPr lang="en-US" sz="2189" dirty="0"/>
          </a:p>
        </p:txBody>
      </p:sp>
      <p:sp>
        <p:nvSpPr>
          <p:cNvPr id="8" name="Shape 5"/>
          <p:cNvSpPr/>
          <p:nvPr/>
        </p:nvSpPr>
        <p:spPr>
          <a:xfrm>
            <a:off x="7454265" y="2189440"/>
            <a:ext cx="6133624" cy="2966918"/>
          </a:xfrm>
          <a:prstGeom prst="roundRect">
            <a:avLst>
              <a:gd name="adj" fmla="val 4217"/>
            </a:avLst>
          </a:prstGeom>
          <a:solidFill>
            <a:srgbClr val="7E023C"/>
          </a:solidFill>
          <a:ln w="15240">
            <a:solidFill>
              <a:srgbClr val="971B55"/>
            </a:solidFill>
            <a:prstDash val="solid"/>
          </a:ln>
        </p:spPr>
      </p:sp>
      <p:sp>
        <p:nvSpPr>
          <p:cNvPr id="9" name="Text 6"/>
          <p:cNvSpPr/>
          <p:nvPr/>
        </p:nvSpPr>
        <p:spPr>
          <a:xfrm>
            <a:off x="7747516" y="2482691"/>
            <a:ext cx="4624864" cy="434340"/>
          </a:xfrm>
          <a:prstGeom prst="rect">
            <a:avLst/>
          </a:prstGeom>
          <a:noFill/>
          <a:ln/>
        </p:spPr>
        <p:txBody>
          <a:bodyPr wrap="none" rtlCol="0" anchor="t"/>
          <a:lstStyle/>
          <a:p>
            <a:pPr indent="0" marL="0">
              <a:lnSpc>
                <a:spcPts val="3421"/>
              </a:lnSpc>
              <a:buNone/>
            </a:pPr>
            <a:r>
              <a:rPr lang="en-US" sz="2737" b="1" spc="-82" kern="0" dirty="0">
                <a:solidFill>
                  <a:srgbClr val="E5E0DF"/>
                </a:solidFill>
                <a:latin typeface="Overpass" pitchFamily="34" charset="0"/>
                <a:ea typeface="Overpass" pitchFamily="34" charset="-122"/>
                <a:cs typeface="Overpass" pitchFamily="34" charset="-120"/>
              </a:rPr>
              <a:t>Identify Savings Opportunities</a:t>
            </a:r>
            <a:endParaRPr lang="en-US" sz="2737" dirty="0"/>
          </a:p>
        </p:txBody>
      </p:sp>
      <p:sp>
        <p:nvSpPr>
          <p:cNvPr id="10" name="Text 7"/>
          <p:cNvSpPr/>
          <p:nvPr/>
        </p:nvSpPr>
        <p:spPr>
          <a:xfrm>
            <a:off x="7747516" y="3083838"/>
            <a:ext cx="5547122" cy="1779270"/>
          </a:xfrm>
          <a:prstGeom prst="rect">
            <a:avLst/>
          </a:prstGeom>
          <a:noFill/>
          <a:ln/>
        </p:spPr>
        <p:txBody>
          <a:bodyPr wrap="square" rtlCol="0" anchor="t"/>
          <a:lstStyle/>
          <a:p>
            <a:pPr indent="0" marL="0">
              <a:lnSpc>
                <a:spcPts val="3503"/>
              </a:lnSpc>
              <a:buNone/>
            </a:pPr>
            <a:r>
              <a:rPr lang="en-US" sz="2189" dirty="0">
                <a:solidFill>
                  <a:srgbClr val="E5E0DF"/>
                </a:solidFill>
                <a:latin typeface="Overpass" pitchFamily="34" charset="0"/>
                <a:ea typeface="Overpass" pitchFamily="34" charset="-122"/>
                <a:cs typeface="Overpass" pitchFamily="34" charset="-120"/>
              </a:rPr>
              <a:t>The platform's AI-powered algorithms analyze user spending and recommend ways to optimize costs, highlighting areas for potential savings.</a:t>
            </a:r>
            <a:endParaRPr lang="en-US" sz="2189" dirty="0"/>
          </a:p>
        </p:txBody>
      </p:sp>
      <p:sp>
        <p:nvSpPr>
          <p:cNvPr id="11" name="Shape 8"/>
          <p:cNvSpPr/>
          <p:nvPr/>
        </p:nvSpPr>
        <p:spPr>
          <a:xfrm>
            <a:off x="1042630" y="5434370"/>
            <a:ext cx="6133624" cy="2966918"/>
          </a:xfrm>
          <a:prstGeom prst="roundRect">
            <a:avLst>
              <a:gd name="adj" fmla="val 4217"/>
            </a:avLst>
          </a:prstGeom>
          <a:solidFill>
            <a:srgbClr val="7E023C"/>
          </a:solidFill>
          <a:ln w="15240">
            <a:solidFill>
              <a:srgbClr val="971B55"/>
            </a:solidFill>
            <a:prstDash val="solid"/>
          </a:ln>
        </p:spPr>
      </p:sp>
      <p:sp>
        <p:nvSpPr>
          <p:cNvPr id="12" name="Text 9"/>
          <p:cNvSpPr/>
          <p:nvPr/>
        </p:nvSpPr>
        <p:spPr>
          <a:xfrm>
            <a:off x="1335881" y="5727621"/>
            <a:ext cx="3626168" cy="434340"/>
          </a:xfrm>
          <a:prstGeom prst="rect">
            <a:avLst/>
          </a:prstGeom>
          <a:noFill/>
          <a:ln/>
        </p:spPr>
        <p:txBody>
          <a:bodyPr wrap="none" rtlCol="0" anchor="t"/>
          <a:lstStyle/>
          <a:p>
            <a:pPr indent="0" marL="0">
              <a:lnSpc>
                <a:spcPts val="3421"/>
              </a:lnSpc>
              <a:buNone/>
            </a:pPr>
            <a:r>
              <a:rPr lang="en-US" sz="2737" b="1" spc="-82" kern="0" dirty="0">
                <a:solidFill>
                  <a:srgbClr val="E5E0DF"/>
                </a:solidFill>
                <a:latin typeface="Overpass" pitchFamily="34" charset="0"/>
                <a:ea typeface="Overpass" pitchFamily="34" charset="-122"/>
                <a:cs typeface="Overpass" pitchFamily="34" charset="-120"/>
              </a:rPr>
              <a:t>Personalized Budgeting</a:t>
            </a:r>
            <a:endParaRPr lang="en-US" sz="2737" dirty="0"/>
          </a:p>
        </p:txBody>
      </p:sp>
      <p:sp>
        <p:nvSpPr>
          <p:cNvPr id="13" name="Text 10"/>
          <p:cNvSpPr/>
          <p:nvPr/>
        </p:nvSpPr>
        <p:spPr>
          <a:xfrm>
            <a:off x="1335881" y="6328767"/>
            <a:ext cx="5547122" cy="1779270"/>
          </a:xfrm>
          <a:prstGeom prst="rect">
            <a:avLst/>
          </a:prstGeom>
          <a:noFill/>
          <a:ln/>
        </p:spPr>
        <p:txBody>
          <a:bodyPr wrap="square" rtlCol="0" anchor="t"/>
          <a:lstStyle/>
          <a:p>
            <a:pPr indent="0" marL="0">
              <a:lnSpc>
                <a:spcPts val="3503"/>
              </a:lnSpc>
              <a:buNone/>
            </a:pPr>
            <a:r>
              <a:rPr lang="en-US" sz="2189" dirty="0">
                <a:solidFill>
                  <a:srgbClr val="E5E0DF"/>
                </a:solidFill>
                <a:latin typeface="Overpass" pitchFamily="34" charset="0"/>
                <a:ea typeface="Overpass" pitchFamily="34" charset="-122"/>
                <a:cs typeface="Overpass" pitchFamily="34" charset="-120"/>
              </a:rPr>
              <a:t>Finwise's smart budgeting tools create customized spending plans based on individual income and financial goals, empowering users to reach their targets.</a:t>
            </a:r>
            <a:endParaRPr lang="en-US" sz="2189" dirty="0"/>
          </a:p>
        </p:txBody>
      </p:sp>
      <p:sp>
        <p:nvSpPr>
          <p:cNvPr id="14" name="Shape 11"/>
          <p:cNvSpPr/>
          <p:nvPr/>
        </p:nvSpPr>
        <p:spPr>
          <a:xfrm>
            <a:off x="7454265" y="5434370"/>
            <a:ext cx="6133624" cy="2966918"/>
          </a:xfrm>
          <a:prstGeom prst="roundRect">
            <a:avLst>
              <a:gd name="adj" fmla="val 4217"/>
            </a:avLst>
          </a:prstGeom>
          <a:solidFill>
            <a:srgbClr val="7E023C"/>
          </a:solidFill>
          <a:ln w="15240">
            <a:solidFill>
              <a:srgbClr val="971B55"/>
            </a:solidFill>
            <a:prstDash val="solid"/>
          </a:ln>
        </p:spPr>
      </p:sp>
      <p:sp>
        <p:nvSpPr>
          <p:cNvPr id="15" name="Text 12"/>
          <p:cNvSpPr/>
          <p:nvPr/>
        </p:nvSpPr>
        <p:spPr>
          <a:xfrm>
            <a:off x="7747516" y="5727621"/>
            <a:ext cx="3475673" cy="434340"/>
          </a:xfrm>
          <a:prstGeom prst="rect">
            <a:avLst/>
          </a:prstGeom>
          <a:noFill/>
          <a:ln/>
        </p:spPr>
        <p:txBody>
          <a:bodyPr wrap="none" rtlCol="0" anchor="t"/>
          <a:lstStyle/>
          <a:p>
            <a:pPr indent="0" marL="0">
              <a:lnSpc>
                <a:spcPts val="3421"/>
              </a:lnSpc>
              <a:buNone/>
            </a:pPr>
            <a:r>
              <a:rPr lang="en-US" sz="2737" b="1" spc="-82" kern="0" dirty="0">
                <a:solidFill>
                  <a:srgbClr val="E5E0DF"/>
                </a:solidFill>
                <a:latin typeface="Overpass" pitchFamily="34" charset="0"/>
                <a:ea typeface="Overpass" pitchFamily="34" charset="-122"/>
                <a:cs typeface="Overpass" pitchFamily="34" charset="-120"/>
              </a:rPr>
              <a:t>Automated Reminders</a:t>
            </a:r>
            <a:endParaRPr lang="en-US" sz="2737" dirty="0"/>
          </a:p>
        </p:txBody>
      </p:sp>
      <p:sp>
        <p:nvSpPr>
          <p:cNvPr id="16" name="Text 13"/>
          <p:cNvSpPr/>
          <p:nvPr/>
        </p:nvSpPr>
        <p:spPr>
          <a:xfrm>
            <a:off x="7747516" y="6328767"/>
            <a:ext cx="5547122" cy="1334453"/>
          </a:xfrm>
          <a:prstGeom prst="rect">
            <a:avLst/>
          </a:prstGeom>
          <a:noFill/>
          <a:ln/>
        </p:spPr>
        <p:txBody>
          <a:bodyPr wrap="square" rtlCol="0" anchor="t"/>
          <a:lstStyle/>
          <a:p>
            <a:pPr indent="0" marL="0">
              <a:lnSpc>
                <a:spcPts val="3503"/>
              </a:lnSpc>
              <a:buNone/>
            </a:pPr>
            <a:r>
              <a:rPr lang="en-US" sz="2189" dirty="0">
                <a:solidFill>
                  <a:srgbClr val="E5E0DF"/>
                </a:solidFill>
                <a:latin typeface="Overpass" pitchFamily="34" charset="0"/>
                <a:ea typeface="Overpass" pitchFamily="34" charset="-122"/>
                <a:cs typeface="Overpass" pitchFamily="34" charset="-120"/>
              </a:rPr>
              <a:t>Timely notifications about upcoming bills and subscription renewals help users stay on top of their finances and avoid late fees.</a:t>
            </a:r>
            <a:endParaRPr lang="en-US" sz="2189" dirty="0"/>
          </a:p>
        </p:txBody>
      </p:sp>
      <p:pic>
        <p:nvPicPr>
          <p:cNvPr id="1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sp>
      <p:sp>
        <p:nvSpPr>
          <p:cNvPr id="4" name="Text 1"/>
          <p:cNvSpPr/>
          <p:nvPr/>
        </p:nvSpPr>
        <p:spPr>
          <a:xfrm>
            <a:off x="1042630" y="1280755"/>
            <a:ext cx="8419981" cy="868799"/>
          </a:xfrm>
          <a:prstGeom prst="rect">
            <a:avLst/>
          </a:prstGeom>
          <a:noFill/>
          <a:ln/>
        </p:spPr>
        <p:txBody>
          <a:bodyPr wrap="none" rtlCol="0" anchor="t"/>
          <a:lstStyle/>
          <a:p>
            <a:pPr indent="0" marL="0">
              <a:lnSpc>
                <a:spcPts val="6842"/>
              </a:lnSpc>
              <a:buNone/>
            </a:pPr>
            <a:r>
              <a:rPr lang="en-US" sz="5474" b="1" spc="-164" kern="0" dirty="0">
                <a:solidFill>
                  <a:srgbClr val="FFFFFF"/>
                </a:solidFill>
                <a:latin typeface="Overpass" pitchFamily="34" charset="0"/>
                <a:ea typeface="Overpass" pitchFamily="34" charset="-122"/>
                <a:cs typeface="Overpass" pitchFamily="34" charset="-120"/>
              </a:rPr>
              <a:t>Financial Health Monitoring</a:t>
            </a:r>
            <a:endParaRPr lang="en-US" sz="5474" dirty="0"/>
          </a:p>
        </p:txBody>
      </p:sp>
      <p:pic>
        <p:nvPicPr>
          <p:cNvPr id="5" name="Image 1" descr="preencoded.png">    </p:cNvPr>
          <p:cNvPicPr>
            <a:picLocks noChangeAspect="1"/>
          </p:cNvPicPr>
          <p:nvPr/>
        </p:nvPicPr>
        <p:blipFill>
          <a:blip r:embed="rId2"/>
          <a:stretch>
            <a:fillRect/>
          </a:stretch>
        </p:blipFill>
        <p:spPr>
          <a:xfrm>
            <a:off x="1042630" y="2705576"/>
            <a:ext cx="695087" cy="695087"/>
          </a:xfrm>
          <a:prstGeom prst="rect">
            <a:avLst/>
          </a:prstGeom>
        </p:spPr>
      </p:pic>
      <p:sp>
        <p:nvSpPr>
          <p:cNvPr id="6" name="Text 2"/>
          <p:cNvSpPr/>
          <p:nvPr/>
        </p:nvSpPr>
        <p:spPr>
          <a:xfrm>
            <a:off x="1042630" y="3678674"/>
            <a:ext cx="3475673" cy="434340"/>
          </a:xfrm>
          <a:prstGeom prst="rect">
            <a:avLst/>
          </a:prstGeom>
          <a:noFill/>
          <a:ln/>
        </p:spPr>
        <p:txBody>
          <a:bodyPr wrap="none" rtlCol="0" anchor="t"/>
          <a:lstStyle/>
          <a:p>
            <a:pPr algn="l" indent="0" marL="0">
              <a:lnSpc>
                <a:spcPts val="3421"/>
              </a:lnSpc>
              <a:buNone/>
            </a:pPr>
            <a:r>
              <a:rPr lang="en-US" sz="2737" b="1" spc="-82" kern="0" dirty="0">
                <a:solidFill>
                  <a:srgbClr val="E5E0DF"/>
                </a:solidFill>
                <a:latin typeface="Overpass" pitchFamily="34" charset="0"/>
                <a:ea typeface="Overpass" pitchFamily="34" charset="-122"/>
                <a:cs typeface="Overpass" pitchFamily="34" charset="-120"/>
              </a:rPr>
              <a:t>Real-time Insights</a:t>
            </a:r>
            <a:endParaRPr lang="en-US" sz="2737" dirty="0"/>
          </a:p>
        </p:txBody>
      </p:sp>
      <p:sp>
        <p:nvSpPr>
          <p:cNvPr id="7" name="Text 3"/>
          <p:cNvSpPr/>
          <p:nvPr/>
        </p:nvSpPr>
        <p:spPr>
          <a:xfrm>
            <a:off x="1042630" y="4279821"/>
            <a:ext cx="3903583" cy="2668905"/>
          </a:xfrm>
          <a:prstGeom prst="rect">
            <a:avLst/>
          </a:prstGeom>
          <a:noFill/>
          <a:ln/>
        </p:spPr>
        <p:txBody>
          <a:bodyPr wrap="square" rtlCol="0" anchor="t"/>
          <a:lstStyle/>
          <a:p>
            <a:pPr algn="l" indent="0" marL="0">
              <a:lnSpc>
                <a:spcPts val="3503"/>
              </a:lnSpc>
              <a:buNone/>
            </a:pPr>
            <a:r>
              <a:rPr lang="en-US" sz="2189" dirty="0">
                <a:solidFill>
                  <a:srgbClr val="E5E0DF"/>
                </a:solidFill>
                <a:latin typeface="Overpass" pitchFamily="34" charset="0"/>
                <a:ea typeface="Overpass" pitchFamily="34" charset="-122"/>
                <a:cs typeface="Overpass" pitchFamily="34" charset="-120"/>
              </a:rPr>
              <a:t>Finwise's comprehensive dashboard provides users with a real-time snapshot of their financial standing, empowering them to make data-driven decisions.</a:t>
            </a:r>
            <a:endParaRPr lang="en-US" sz="2189" dirty="0"/>
          </a:p>
        </p:txBody>
      </p:sp>
      <p:pic>
        <p:nvPicPr>
          <p:cNvPr id="8" name="Image 2" descr="preencoded.png">    </p:cNvPr>
          <p:cNvPicPr>
            <a:picLocks noChangeAspect="1"/>
          </p:cNvPicPr>
          <p:nvPr/>
        </p:nvPicPr>
        <p:blipFill>
          <a:blip r:embed="rId3"/>
          <a:stretch>
            <a:fillRect/>
          </a:stretch>
        </p:blipFill>
        <p:spPr>
          <a:xfrm>
            <a:off x="5363289" y="2705576"/>
            <a:ext cx="695087" cy="695087"/>
          </a:xfrm>
          <a:prstGeom prst="rect">
            <a:avLst/>
          </a:prstGeom>
        </p:spPr>
      </p:pic>
      <p:sp>
        <p:nvSpPr>
          <p:cNvPr id="9" name="Text 4"/>
          <p:cNvSpPr/>
          <p:nvPr/>
        </p:nvSpPr>
        <p:spPr>
          <a:xfrm>
            <a:off x="5363289" y="3678674"/>
            <a:ext cx="3475673" cy="434340"/>
          </a:xfrm>
          <a:prstGeom prst="rect">
            <a:avLst/>
          </a:prstGeom>
          <a:noFill/>
          <a:ln/>
        </p:spPr>
        <p:txBody>
          <a:bodyPr wrap="none" rtlCol="0" anchor="t"/>
          <a:lstStyle/>
          <a:p>
            <a:pPr algn="l" indent="0" marL="0">
              <a:lnSpc>
                <a:spcPts val="3421"/>
              </a:lnSpc>
              <a:buNone/>
            </a:pPr>
            <a:r>
              <a:rPr lang="en-US" sz="2737" b="1" spc="-82" kern="0" dirty="0">
                <a:solidFill>
                  <a:srgbClr val="E5E0DF"/>
                </a:solidFill>
                <a:latin typeface="Overpass" pitchFamily="34" charset="0"/>
                <a:ea typeface="Overpass" pitchFamily="34" charset="-122"/>
                <a:cs typeface="Overpass" pitchFamily="34" charset="-120"/>
              </a:rPr>
              <a:t>Goal Tracking</a:t>
            </a:r>
            <a:endParaRPr lang="en-US" sz="2737" dirty="0"/>
          </a:p>
        </p:txBody>
      </p:sp>
      <p:sp>
        <p:nvSpPr>
          <p:cNvPr id="10" name="Text 5"/>
          <p:cNvSpPr/>
          <p:nvPr/>
        </p:nvSpPr>
        <p:spPr>
          <a:xfrm>
            <a:off x="5363289" y="4279821"/>
            <a:ext cx="3903702" cy="2668905"/>
          </a:xfrm>
          <a:prstGeom prst="rect">
            <a:avLst/>
          </a:prstGeom>
          <a:noFill/>
          <a:ln/>
        </p:spPr>
        <p:txBody>
          <a:bodyPr wrap="square" rtlCol="0" anchor="t"/>
          <a:lstStyle/>
          <a:p>
            <a:pPr algn="l" indent="0" marL="0">
              <a:lnSpc>
                <a:spcPts val="3503"/>
              </a:lnSpc>
              <a:buNone/>
            </a:pPr>
            <a:r>
              <a:rPr lang="en-US" sz="2189" dirty="0">
                <a:solidFill>
                  <a:srgbClr val="E5E0DF"/>
                </a:solidFill>
                <a:latin typeface="Overpass" pitchFamily="34" charset="0"/>
                <a:ea typeface="Overpass" pitchFamily="34" charset="-122"/>
                <a:cs typeface="Overpass" pitchFamily="34" charset="-120"/>
              </a:rPr>
              <a:t>The platform's intelligent goal-setting and progress-monitoring tools help users stay on track with their financial objectives and celebrate milestones.</a:t>
            </a:r>
            <a:endParaRPr lang="en-US" sz="2189" dirty="0"/>
          </a:p>
        </p:txBody>
      </p:sp>
      <p:pic>
        <p:nvPicPr>
          <p:cNvPr id="11" name="Image 3" descr="preencoded.png">    </p:cNvPr>
          <p:cNvPicPr>
            <a:picLocks noChangeAspect="1"/>
          </p:cNvPicPr>
          <p:nvPr/>
        </p:nvPicPr>
        <p:blipFill>
          <a:blip r:embed="rId4"/>
          <a:stretch>
            <a:fillRect/>
          </a:stretch>
        </p:blipFill>
        <p:spPr>
          <a:xfrm>
            <a:off x="9684068" y="2705576"/>
            <a:ext cx="695087" cy="695087"/>
          </a:xfrm>
          <a:prstGeom prst="rect">
            <a:avLst/>
          </a:prstGeom>
        </p:spPr>
      </p:pic>
      <p:sp>
        <p:nvSpPr>
          <p:cNvPr id="12" name="Text 6"/>
          <p:cNvSpPr/>
          <p:nvPr/>
        </p:nvSpPr>
        <p:spPr>
          <a:xfrm>
            <a:off x="9684068" y="3678674"/>
            <a:ext cx="3475673" cy="434340"/>
          </a:xfrm>
          <a:prstGeom prst="rect">
            <a:avLst/>
          </a:prstGeom>
          <a:noFill/>
          <a:ln/>
        </p:spPr>
        <p:txBody>
          <a:bodyPr wrap="none" rtlCol="0" anchor="t"/>
          <a:lstStyle/>
          <a:p>
            <a:pPr algn="l" indent="0" marL="0">
              <a:lnSpc>
                <a:spcPts val="3421"/>
              </a:lnSpc>
              <a:buNone/>
            </a:pPr>
            <a:r>
              <a:rPr lang="en-US" sz="2737" b="1" spc="-82" kern="0" dirty="0">
                <a:solidFill>
                  <a:srgbClr val="E5E0DF"/>
                </a:solidFill>
                <a:latin typeface="Overpass" pitchFamily="34" charset="0"/>
                <a:ea typeface="Overpass" pitchFamily="34" charset="-122"/>
                <a:cs typeface="Overpass" pitchFamily="34" charset="-120"/>
              </a:rPr>
              <a:t>Proactive Alerts</a:t>
            </a:r>
            <a:endParaRPr lang="en-US" sz="2737" dirty="0"/>
          </a:p>
        </p:txBody>
      </p:sp>
      <p:sp>
        <p:nvSpPr>
          <p:cNvPr id="13" name="Text 7"/>
          <p:cNvSpPr/>
          <p:nvPr/>
        </p:nvSpPr>
        <p:spPr>
          <a:xfrm>
            <a:off x="9684068" y="4279821"/>
            <a:ext cx="3903702" cy="2668905"/>
          </a:xfrm>
          <a:prstGeom prst="rect">
            <a:avLst/>
          </a:prstGeom>
          <a:noFill/>
          <a:ln/>
        </p:spPr>
        <p:txBody>
          <a:bodyPr wrap="square" rtlCol="0" anchor="t"/>
          <a:lstStyle/>
          <a:p>
            <a:pPr algn="l" indent="0" marL="0">
              <a:lnSpc>
                <a:spcPts val="3503"/>
              </a:lnSpc>
              <a:buNone/>
            </a:pPr>
            <a:r>
              <a:rPr lang="en-US" sz="2189" dirty="0">
                <a:solidFill>
                  <a:srgbClr val="E5E0DF"/>
                </a:solidFill>
                <a:latin typeface="Overpass" pitchFamily="34" charset="0"/>
                <a:ea typeface="Overpass" pitchFamily="34" charset="-122"/>
                <a:cs typeface="Overpass" pitchFamily="34" charset="-120"/>
              </a:rPr>
              <a:t>Finwise's smart alerts notify users of upcoming bills, budget deviations, and opportunities to optimize their finances, ensuring they never miss a beat.</a:t>
            </a:r>
            <a:endParaRPr lang="en-US" sz="2189"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9508093"/>
          </a:xfrm>
          <a:prstGeom prst="rect">
            <a:avLst/>
          </a:prstGeom>
          <a:solidFill>
            <a:srgbClr val="0C0C0C"/>
          </a:solidFill>
          <a:ln/>
        </p:spPr>
      </p:sp>
      <p:sp>
        <p:nvSpPr>
          <p:cNvPr id="4" name="Text 1"/>
          <p:cNvSpPr/>
          <p:nvPr/>
        </p:nvSpPr>
        <p:spPr>
          <a:xfrm>
            <a:off x="1042630" y="764619"/>
            <a:ext cx="6951345" cy="868799"/>
          </a:xfrm>
          <a:prstGeom prst="rect">
            <a:avLst/>
          </a:prstGeom>
          <a:noFill/>
          <a:ln/>
        </p:spPr>
        <p:txBody>
          <a:bodyPr wrap="none" rtlCol="0" anchor="t"/>
          <a:lstStyle/>
          <a:p>
            <a:pPr indent="0" marL="0">
              <a:lnSpc>
                <a:spcPts val="6842"/>
              </a:lnSpc>
              <a:buNone/>
            </a:pPr>
            <a:r>
              <a:rPr lang="en-US" sz="5474" b="1" spc="-164" kern="0" dirty="0">
                <a:solidFill>
                  <a:srgbClr val="FFFFFF"/>
                </a:solidFill>
                <a:latin typeface="Overpass" pitchFamily="34" charset="0"/>
                <a:ea typeface="Overpass" pitchFamily="34" charset="-122"/>
                <a:cs typeface="Overpass" pitchFamily="34" charset="-120"/>
              </a:rPr>
              <a:t>Security and Privacy</a:t>
            </a:r>
            <a:endParaRPr lang="en-US" sz="5474" dirty="0"/>
          </a:p>
        </p:txBody>
      </p:sp>
      <p:sp>
        <p:nvSpPr>
          <p:cNvPr id="5" name="Shape 2"/>
          <p:cNvSpPr/>
          <p:nvPr/>
        </p:nvSpPr>
        <p:spPr>
          <a:xfrm>
            <a:off x="1042630" y="2476262"/>
            <a:ext cx="486489" cy="486489"/>
          </a:xfrm>
          <a:prstGeom prst="roundRect">
            <a:avLst>
              <a:gd name="adj" fmla="val 25720"/>
            </a:avLst>
          </a:prstGeom>
          <a:solidFill>
            <a:srgbClr val="7E023C"/>
          </a:solidFill>
          <a:ln w="15240">
            <a:solidFill>
              <a:srgbClr val="971B55"/>
            </a:solidFill>
            <a:prstDash val="solid"/>
          </a:ln>
        </p:spPr>
      </p:sp>
      <p:sp>
        <p:nvSpPr>
          <p:cNvPr id="6" name="Text 3"/>
          <p:cNvSpPr/>
          <p:nvPr/>
        </p:nvSpPr>
        <p:spPr>
          <a:xfrm>
            <a:off x="1807131" y="2502218"/>
            <a:ext cx="3957518" cy="434340"/>
          </a:xfrm>
          <a:prstGeom prst="rect">
            <a:avLst/>
          </a:prstGeom>
          <a:noFill/>
          <a:ln/>
        </p:spPr>
        <p:txBody>
          <a:bodyPr wrap="none" rtlCol="0" anchor="t"/>
          <a:lstStyle/>
          <a:p>
            <a:pPr indent="0" marL="0">
              <a:lnSpc>
                <a:spcPts val="3421"/>
              </a:lnSpc>
              <a:buNone/>
            </a:pPr>
            <a:r>
              <a:rPr lang="en-US" sz="2737" b="1" spc="-82" kern="0" dirty="0">
                <a:solidFill>
                  <a:srgbClr val="E5E0DF"/>
                </a:solidFill>
                <a:latin typeface="Overpass" pitchFamily="34" charset="0"/>
                <a:ea typeface="Overpass" pitchFamily="34" charset="-122"/>
                <a:cs typeface="Overpass" pitchFamily="34" charset="-120"/>
              </a:rPr>
              <a:t>Robust Security Protocols</a:t>
            </a:r>
            <a:endParaRPr lang="en-US" sz="2737" dirty="0"/>
          </a:p>
        </p:txBody>
      </p:sp>
      <p:sp>
        <p:nvSpPr>
          <p:cNvPr id="7" name="Text 4"/>
          <p:cNvSpPr/>
          <p:nvPr/>
        </p:nvSpPr>
        <p:spPr>
          <a:xfrm>
            <a:off x="1807131" y="3103364"/>
            <a:ext cx="5369123" cy="2224087"/>
          </a:xfrm>
          <a:prstGeom prst="rect">
            <a:avLst/>
          </a:prstGeom>
          <a:noFill/>
          <a:ln/>
        </p:spPr>
        <p:txBody>
          <a:bodyPr wrap="square" rtlCol="0" anchor="t"/>
          <a:lstStyle/>
          <a:p>
            <a:pPr indent="0" marL="0">
              <a:lnSpc>
                <a:spcPts val="3503"/>
              </a:lnSpc>
              <a:buNone/>
            </a:pPr>
            <a:r>
              <a:rPr lang="en-US" sz="2189" dirty="0">
                <a:solidFill>
                  <a:srgbClr val="E5E0DF"/>
                </a:solidFill>
                <a:latin typeface="Overpass" pitchFamily="34" charset="0"/>
                <a:ea typeface="Overpass" pitchFamily="34" charset="-122"/>
                <a:cs typeface="Overpass" pitchFamily="34" charset="-120"/>
              </a:rPr>
              <a:t>Finwise employs industry-leading encryption and data protection measures to safeguard users' sensitive financial information, ensuring the utmost security for all transactions and account details.</a:t>
            </a:r>
            <a:endParaRPr lang="en-US" sz="2189" dirty="0"/>
          </a:p>
        </p:txBody>
      </p:sp>
      <p:sp>
        <p:nvSpPr>
          <p:cNvPr id="8" name="Shape 5"/>
          <p:cNvSpPr/>
          <p:nvPr/>
        </p:nvSpPr>
        <p:spPr>
          <a:xfrm>
            <a:off x="7454265" y="2476262"/>
            <a:ext cx="486489" cy="486489"/>
          </a:xfrm>
          <a:prstGeom prst="roundRect">
            <a:avLst>
              <a:gd name="adj" fmla="val 25720"/>
            </a:avLst>
          </a:prstGeom>
          <a:solidFill>
            <a:srgbClr val="7E023C"/>
          </a:solidFill>
          <a:ln w="15240">
            <a:solidFill>
              <a:srgbClr val="971B55"/>
            </a:solidFill>
            <a:prstDash val="solid"/>
          </a:ln>
        </p:spPr>
      </p:sp>
      <p:sp>
        <p:nvSpPr>
          <p:cNvPr id="9" name="Text 6"/>
          <p:cNvSpPr/>
          <p:nvPr/>
        </p:nvSpPr>
        <p:spPr>
          <a:xfrm>
            <a:off x="8218765" y="2502218"/>
            <a:ext cx="3475673" cy="434340"/>
          </a:xfrm>
          <a:prstGeom prst="rect">
            <a:avLst/>
          </a:prstGeom>
          <a:noFill/>
          <a:ln/>
        </p:spPr>
        <p:txBody>
          <a:bodyPr wrap="none" rtlCol="0" anchor="t"/>
          <a:lstStyle/>
          <a:p>
            <a:pPr indent="0" marL="0">
              <a:lnSpc>
                <a:spcPts val="3421"/>
              </a:lnSpc>
              <a:buNone/>
            </a:pPr>
            <a:r>
              <a:rPr lang="en-US" sz="2737" b="1" spc="-82" kern="0" dirty="0">
                <a:solidFill>
                  <a:srgbClr val="E5E0DF"/>
                </a:solidFill>
                <a:latin typeface="Overpass" pitchFamily="34" charset="0"/>
                <a:ea typeface="Overpass" pitchFamily="34" charset="-122"/>
                <a:cs typeface="Overpass" pitchFamily="34" charset="-120"/>
              </a:rPr>
              <a:t>Secure Authentication</a:t>
            </a:r>
            <a:endParaRPr lang="en-US" sz="2737" dirty="0"/>
          </a:p>
        </p:txBody>
      </p:sp>
      <p:sp>
        <p:nvSpPr>
          <p:cNvPr id="10" name="Text 7"/>
          <p:cNvSpPr/>
          <p:nvPr/>
        </p:nvSpPr>
        <p:spPr>
          <a:xfrm>
            <a:off x="8218765" y="3103364"/>
            <a:ext cx="5369123" cy="2224087"/>
          </a:xfrm>
          <a:prstGeom prst="rect">
            <a:avLst/>
          </a:prstGeom>
          <a:noFill/>
          <a:ln/>
        </p:spPr>
        <p:txBody>
          <a:bodyPr wrap="square" rtlCol="0" anchor="t"/>
          <a:lstStyle/>
          <a:p>
            <a:pPr indent="0" marL="0">
              <a:lnSpc>
                <a:spcPts val="3503"/>
              </a:lnSpc>
              <a:buNone/>
            </a:pPr>
            <a:r>
              <a:rPr lang="en-US" sz="2189" dirty="0">
                <a:solidFill>
                  <a:srgbClr val="E5E0DF"/>
                </a:solidFill>
                <a:latin typeface="Overpass" pitchFamily="34" charset="0"/>
                <a:ea typeface="Overpass" pitchFamily="34" charset="-122"/>
                <a:cs typeface="Overpass" pitchFamily="34" charset="-120"/>
              </a:rPr>
              <a:t>The platform's multi-factor authentication system, including biometric options, provides an additional layer of protection to verify users' identities and prevent unauthorized access.</a:t>
            </a:r>
            <a:endParaRPr lang="en-US" sz="2189" dirty="0"/>
          </a:p>
        </p:txBody>
      </p:sp>
      <p:sp>
        <p:nvSpPr>
          <p:cNvPr id="11" name="Shape 8"/>
          <p:cNvSpPr/>
          <p:nvPr/>
        </p:nvSpPr>
        <p:spPr>
          <a:xfrm>
            <a:off x="1042630" y="5892284"/>
            <a:ext cx="486489" cy="486489"/>
          </a:xfrm>
          <a:prstGeom prst="roundRect">
            <a:avLst>
              <a:gd name="adj" fmla="val 25720"/>
            </a:avLst>
          </a:prstGeom>
          <a:solidFill>
            <a:srgbClr val="7E023C"/>
          </a:solidFill>
          <a:ln w="15240">
            <a:solidFill>
              <a:srgbClr val="971B55"/>
            </a:solidFill>
            <a:prstDash val="solid"/>
          </a:ln>
        </p:spPr>
      </p:sp>
      <p:sp>
        <p:nvSpPr>
          <p:cNvPr id="12" name="Text 9"/>
          <p:cNvSpPr/>
          <p:nvPr/>
        </p:nvSpPr>
        <p:spPr>
          <a:xfrm>
            <a:off x="1807131" y="5918240"/>
            <a:ext cx="3667839" cy="434340"/>
          </a:xfrm>
          <a:prstGeom prst="rect">
            <a:avLst/>
          </a:prstGeom>
          <a:noFill/>
          <a:ln/>
        </p:spPr>
        <p:txBody>
          <a:bodyPr wrap="none" rtlCol="0" anchor="t"/>
          <a:lstStyle/>
          <a:p>
            <a:pPr indent="0" marL="0">
              <a:lnSpc>
                <a:spcPts val="3421"/>
              </a:lnSpc>
              <a:buNone/>
            </a:pPr>
            <a:r>
              <a:rPr lang="en-US" sz="2737" b="1" spc="-82" kern="0" dirty="0">
                <a:solidFill>
                  <a:srgbClr val="E5E0DF"/>
                </a:solidFill>
                <a:latin typeface="Overpass" pitchFamily="34" charset="0"/>
                <a:ea typeface="Overpass" pitchFamily="34" charset="-122"/>
                <a:cs typeface="Overpass" pitchFamily="34" charset="-120"/>
              </a:rPr>
              <a:t>Privacy-Focused Design</a:t>
            </a:r>
            <a:endParaRPr lang="en-US" sz="2737" dirty="0"/>
          </a:p>
        </p:txBody>
      </p:sp>
      <p:sp>
        <p:nvSpPr>
          <p:cNvPr id="13" name="Text 10"/>
          <p:cNvSpPr/>
          <p:nvPr/>
        </p:nvSpPr>
        <p:spPr>
          <a:xfrm>
            <a:off x="1807131" y="6519386"/>
            <a:ext cx="5369123" cy="1779270"/>
          </a:xfrm>
          <a:prstGeom prst="rect">
            <a:avLst/>
          </a:prstGeom>
          <a:noFill/>
          <a:ln/>
        </p:spPr>
        <p:txBody>
          <a:bodyPr wrap="square" rtlCol="0" anchor="t"/>
          <a:lstStyle/>
          <a:p>
            <a:pPr indent="0" marL="0">
              <a:lnSpc>
                <a:spcPts val="3503"/>
              </a:lnSpc>
              <a:buNone/>
            </a:pPr>
            <a:r>
              <a:rPr lang="en-US" sz="2189" dirty="0">
                <a:solidFill>
                  <a:srgbClr val="E5E0DF"/>
                </a:solidFill>
                <a:latin typeface="Overpass" pitchFamily="34" charset="0"/>
                <a:ea typeface="Overpass" pitchFamily="34" charset="-122"/>
                <a:cs typeface="Overpass" pitchFamily="34" charset="-120"/>
              </a:rPr>
              <a:t>Finwise is designed with a strong emphasis on user privacy, respecting personal data and giving individuals full control over how their information is used and shared.</a:t>
            </a:r>
            <a:endParaRPr lang="en-US" sz="2189" dirty="0"/>
          </a:p>
        </p:txBody>
      </p:sp>
      <p:sp>
        <p:nvSpPr>
          <p:cNvPr id="14" name="Shape 11"/>
          <p:cNvSpPr/>
          <p:nvPr/>
        </p:nvSpPr>
        <p:spPr>
          <a:xfrm>
            <a:off x="7454265" y="5892284"/>
            <a:ext cx="486489" cy="486489"/>
          </a:xfrm>
          <a:prstGeom prst="roundRect">
            <a:avLst>
              <a:gd name="adj" fmla="val 25720"/>
            </a:avLst>
          </a:prstGeom>
          <a:solidFill>
            <a:srgbClr val="7E023C"/>
          </a:solidFill>
          <a:ln w="15240">
            <a:solidFill>
              <a:srgbClr val="971B55"/>
            </a:solidFill>
            <a:prstDash val="solid"/>
          </a:ln>
        </p:spPr>
      </p:sp>
      <p:sp>
        <p:nvSpPr>
          <p:cNvPr id="15" name="Text 12"/>
          <p:cNvSpPr/>
          <p:nvPr/>
        </p:nvSpPr>
        <p:spPr>
          <a:xfrm>
            <a:off x="8218765" y="5918240"/>
            <a:ext cx="4174093" cy="434340"/>
          </a:xfrm>
          <a:prstGeom prst="rect">
            <a:avLst/>
          </a:prstGeom>
          <a:noFill/>
          <a:ln/>
        </p:spPr>
        <p:txBody>
          <a:bodyPr wrap="none" rtlCol="0" anchor="t"/>
          <a:lstStyle/>
          <a:p>
            <a:pPr indent="0" marL="0">
              <a:lnSpc>
                <a:spcPts val="3421"/>
              </a:lnSpc>
              <a:buNone/>
            </a:pPr>
            <a:r>
              <a:rPr lang="en-US" sz="2737" b="1" spc="-82" kern="0" dirty="0">
                <a:solidFill>
                  <a:srgbClr val="E5E0DF"/>
                </a:solidFill>
                <a:latin typeface="Overpass" pitchFamily="34" charset="0"/>
                <a:ea typeface="Overpass" pitchFamily="34" charset="-122"/>
                <a:cs typeface="Overpass" pitchFamily="34" charset="-120"/>
              </a:rPr>
              <a:t>Compliance and Regulation</a:t>
            </a:r>
            <a:endParaRPr lang="en-US" sz="2737" dirty="0"/>
          </a:p>
        </p:txBody>
      </p:sp>
      <p:sp>
        <p:nvSpPr>
          <p:cNvPr id="16" name="Text 13"/>
          <p:cNvSpPr/>
          <p:nvPr/>
        </p:nvSpPr>
        <p:spPr>
          <a:xfrm>
            <a:off x="8218765" y="6519386"/>
            <a:ext cx="5369123" cy="2224087"/>
          </a:xfrm>
          <a:prstGeom prst="rect">
            <a:avLst/>
          </a:prstGeom>
          <a:noFill/>
          <a:ln/>
        </p:spPr>
        <p:txBody>
          <a:bodyPr wrap="square" rtlCol="0" anchor="t"/>
          <a:lstStyle/>
          <a:p>
            <a:pPr indent="0" marL="0">
              <a:lnSpc>
                <a:spcPts val="3503"/>
              </a:lnSpc>
              <a:buNone/>
            </a:pPr>
            <a:r>
              <a:rPr lang="en-US" sz="2189" dirty="0">
                <a:solidFill>
                  <a:srgbClr val="E5E0DF"/>
                </a:solidFill>
                <a:latin typeface="Overpass" pitchFamily="34" charset="0"/>
                <a:ea typeface="Overpass" pitchFamily="34" charset="-122"/>
                <a:cs typeface="Overpass" pitchFamily="34" charset="-120"/>
              </a:rPr>
              <a:t>The platform adheres to strict financial regulations and industry standards, ensuring that users' funds and data are managed in a compliant and ethical manner.</a:t>
            </a:r>
            <a:endParaRPr lang="en-US" sz="2189" dirty="0"/>
          </a:p>
        </p:txBody>
      </p:sp>
      <p:pic>
        <p:nvPicPr>
          <p:cNvPr id="1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482846"/>
          </a:xfrm>
          <a:prstGeom prst="rect">
            <a:avLst/>
          </a:prstGeom>
          <a:solidFill>
            <a:srgbClr val="0C0C0C"/>
          </a:solidFill>
          <a:ln/>
        </p:spPr>
      </p:sp>
      <p:sp>
        <p:nvSpPr>
          <p:cNvPr id="4" name="Text 1"/>
          <p:cNvSpPr/>
          <p:nvPr/>
        </p:nvSpPr>
        <p:spPr>
          <a:xfrm>
            <a:off x="1042630" y="764619"/>
            <a:ext cx="6951345" cy="868799"/>
          </a:xfrm>
          <a:prstGeom prst="rect">
            <a:avLst/>
          </a:prstGeom>
          <a:noFill/>
          <a:ln/>
        </p:spPr>
        <p:txBody>
          <a:bodyPr wrap="none" rtlCol="0" anchor="t"/>
          <a:lstStyle/>
          <a:p>
            <a:pPr indent="0" marL="0">
              <a:lnSpc>
                <a:spcPts val="6842"/>
              </a:lnSpc>
              <a:buNone/>
            </a:pPr>
            <a:r>
              <a:rPr lang="en-US" sz="5474" b="1" spc="-164" kern="0" dirty="0">
                <a:solidFill>
                  <a:srgbClr val="FFFFFF"/>
                </a:solidFill>
                <a:latin typeface="Overpass" pitchFamily="34" charset="0"/>
                <a:ea typeface="Overpass" pitchFamily="34" charset="-122"/>
                <a:cs typeface="Overpass" pitchFamily="34" charset="-120"/>
              </a:rPr>
              <a:t>Key Features</a:t>
            </a:r>
            <a:endParaRPr lang="en-US" sz="5474" dirty="0"/>
          </a:p>
        </p:txBody>
      </p:sp>
      <p:sp>
        <p:nvSpPr>
          <p:cNvPr id="5" name="Text 2"/>
          <p:cNvSpPr/>
          <p:nvPr/>
        </p:nvSpPr>
        <p:spPr>
          <a:xfrm>
            <a:off x="1042630" y="2328505"/>
            <a:ext cx="2627471" cy="1303020"/>
          </a:xfrm>
          <a:prstGeom prst="rect">
            <a:avLst/>
          </a:prstGeom>
          <a:noFill/>
          <a:ln/>
        </p:spPr>
        <p:txBody>
          <a:bodyPr wrap="square" rtlCol="0" anchor="t"/>
          <a:lstStyle/>
          <a:p>
            <a:pPr indent="0" marL="0">
              <a:lnSpc>
                <a:spcPts val="3421"/>
              </a:lnSpc>
              <a:buNone/>
            </a:pPr>
            <a:r>
              <a:rPr lang="en-US" sz="2737" b="1" spc="-82" kern="0" dirty="0">
                <a:solidFill>
                  <a:srgbClr val="FFFFFF"/>
                </a:solidFill>
                <a:latin typeface="Overpass" pitchFamily="34" charset="0"/>
                <a:ea typeface="Overpass" pitchFamily="34" charset="-122"/>
                <a:cs typeface="Overpass" pitchFamily="34" charset="-120"/>
              </a:rPr>
              <a:t>Comprehensive Financial Analysis</a:t>
            </a:r>
            <a:endParaRPr lang="en-US" sz="2737" dirty="0"/>
          </a:p>
        </p:txBody>
      </p:sp>
      <p:sp>
        <p:nvSpPr>
          <p:cNvPr id="6" name="Text 3"/>
          <p:cNvSpPr/>
          <p:nvPr/>
        </p:nvSpPr>
        <p:spPr>
          <a:xfrm>
            <a:off x="1042630" y="3909536"/>
            <a:ext cx="2627471" cy="3558540"/>
          </a:xfrm>
          <a:prstGeom prst="rect">
            <a:avLst/>
          </a:prstGeom>
          <a:noFill/>
          <a:ln/>
        </p:spPr>
        <p:txBody>
          <a:bodyPr wrap="square" rtlCol="0" anchor="t"/>
          <a:lstStyle/>
          <a:p>
            <a:pPr indent="0" marL="0">
              <a:lnSpc>
                <a:spcPts val="3503"/>
              </a:lnSpc>
              <a:buNone/>
            </a:pPr>
            <a:r>
              <a:rPr lang="en-US" sz="2189" dirty="0">
                <a:solidFill>
                  <a:srgbClr val="E5E0DF"/>
                </a:solidFill>
                <a:latin typeface="Overpass" pitchFamily="34" charset="0"/>
                <a:ea typeface="Overpass" pitchFamily="34" charset="-122"/>
                <a:cs typeface="Overpass" pitchFamily="34" charset="-120"/>
              </a:rPr>
              <a:t>Finwise's advanced analytics tools provide in-depth insights into your spending patterns, income streams, and overall financial health.</a:t>
            </a:r>
            <a:endParaRPr lang="en-US" sz="2189" dirty="0"/>
          </a:p>
        </p:txBody>
      </p:sp>
      <p:sp>
        <p:nvSpPr>
          <p:cNvPr id="7" name="Text 4"/>
          <p:cNvSpPr/>
          <p:nvPr/>
        </p:nvSpPr>
        <p:spPr>
          <a:xfrm>
            <a:off x="4356140" y="2328505"/>
            <a:ext cx="2627471" cy="868680"/>
          </a:xfrm>
          <a:prstGeom prst="rect">
            <a:avLst/>
          </a:prstGeom>
          <a:noFill/>
          <a:ln/>
        </p:spPr>
        <p:txBody>
          <a:bodyPr wrap="square" rtlCol="0" anchor="t"/>
          <a:lstStyle/>
          <a:p>
            <a:pPr indent="0" marL="0">
              <a:lnSpc>
                <a:spcPts val="3421"/>
              </a:lnSpc>
              <a:buNone/>
            </a:pPr>
            <a:r>
              <a:rPr lang="en-US" sz="2737" b="1" spc="-82" kern="0" dirty="0">
                <a:solidFill>
                  <a:srgbClr val="FFFFFF"/>
                </a:solidFill>
                <a:latin typeface="Overpass" pitchFamily="34" charset="0"/>
                <a:ea typeface="Overpass" pitchFamily="34" charset="-122"/>
                <a:cs typeface="Overpass" pitchFamily="34" charset="-120"/>
              </a:rPr>
              <a:t>Personalized Budgeting</a:t>
            </a:r>
            <a:endParaRPr lang="en-US" sz="2737" dirty="0"/>
          </a:p>
        </p:txBody>
      </p:sp>
      <p:sp>
        <p:nvSpPr>
          <p:cNvPr id="8" name="Text 5"/>
          <p:cNvSpPr/>
          <p:nvPr/>
        </p:nvSpPr>
        <p:spPr>
          <a:xfrm>
            <a:off x="4356140" y="3475196"/>
            <a:ext cx="2627471" cy="3558540"/>
          </a:xfrm>
          <a:prstGeom prst="rect">
            <a:avLst/>
          </a:prstGeom>
          <a:noFill/>
          <a:ln/>
        </p:spPr>
        <p:txBody>
          <a:bodyPr wrap="square" rtlCol="0" anchor="t"/>
          <a:lstStyle/>
          <a:p>
            <a:pPr indent="0" marL="0">
              <a:lnSpc>
                <a:spcPts val="3503"/>
              </a:lnSpc>
              <a:buNone/>
            </a:pPr>
            <a:r>
              <a:rPr lang="en-US" sz="2189" dirty="0">
                <a:solidFill>
                  <a:srgbClr val="E5E0DF"/>
                </a:solidFill>
                <a:latin typeface="Overpass" pitchFamily="34" charset="0"/>
                <a:ea typeface="Overpass" pitchFamily="34" charset="-122"/>
                <a:cs typeface="Overpass" pitchFamily="34" charset="-120"/>
              </a:rPr>
              <a:t>Smart budgeting features create customized spending plans aligned with your financial goals, helping you stay on track.</a:t>
            </a:r>
            <a:endParaRPr lang="en-US" sz="2189" dirty="0"/>
          </a:p>
        </p:txBody>
      </p:sp>
      <p:sp>
        <p:nvSpPr>
          <p:cNvPr id="9" name="Text 6"/>
          <p:cNvSpPr/>
          <p:nvPr/>
        </p:nvSpPr>
        <p:spPr>
          <a:xfrm>
            <a:off x="7669649" y="2328505"/>
            <a:ext cx="2627471" cy="868680"/>
          </a:xfrm>
          <a:prstGeom prst="rect">
            <a:avLst/>
          </a:prstGeom>
          <a:noFill/>
          <a:ln/>
        </p:spPr>
        <p:txBody>
          <a:bodyPr wrap="square" rtlCol="0" anchor="t"/>
          <a:lstStyle/>
          <a:p>
            <a:pPr indent="0" marL="0">
              <a:lnSpc>
                <a:spcPts val="3421"/>
              </a:lnSpc>
              <a:buNone/>
            </a:pPr>
            <a:r>
              <a:rPr lang="en-US" sz="2737" b="1" spc="-82" kern="0" dirty="0">
                <a:solidFill>
                  <a:srgbClr val="FFFFFF"/>
                </a:solidFill>
                <a:latin typeface="Overpass" pitchFamily="34" charset="0"/>
                <a:ea typeface="Overpass" pitchFamily="34" charset="-122"/>
                <a:cs typeface="Overpass" pitchFamily="34" charset="-120"/>
              </a:rPr>
              <a:t>Data-Driven Investments</a:t>
            </a:r>
            <a:endParaRPr lang="en-US" sz="2737" dirty="0"/>
          </a:p>
        </p:txBody>
      </p:sp>
      <p:sp>
        <p:nvSpPr>
          <p:cNvPr id="10" name="Text 7"/>
          <p:cNvSpPr/>
          <p:nvPr/>
        </p:nvSpPr>
        <p:spPr>
          <a:xfrm>
            <a:off x="7669649" y="3475196"/>
            <a:ext cx="2627471" cy="3113722"/>
          </a:xfrm>
          <a:prstGeom prst="rect">
            <a:avLst/>
          </a:prstGeom>
          <a:noFill/>
          <a:ln/>
        </p:spPr>
        <p:txBody>
          <a:bodyPr wrap="square" rtlCol="0" anchor="t"/>
          <a:lstStyle/>
          <a:p>
            <a:pPr indent="0" marL="0">
              <a:lnSpc>
                <a:spcPts val="3503"/>
              </a:lnSpc>
              <a:buNone/>
            </a:pPr>
            <a:r>
              <a:rPr lang="en-US" sz="2189" dirty="0">
                <a:solidFill>
                  <a:srgbClr val="E5E0DF"/>
                </a:solidFill>
                <a:latin typeface="Overpass" pitchFamily="34" charset="0"/>
                <a:ea typeface="Overpass" pitchFamily="34" charset="-122"/>
                <a:cs typeface="Overpass" pitchFamily="34" charset="-120"/>
              </a:rPr>
              <a:t>Affordable stock prediction and tailored investment strategies leverage machine learning to maximize your returns.</a:t>
            </a:r>
            <a:endParaRPr lang="en-US" sz="2189" dirty="0"/>
          </a:p>
        </p:txBody>
      </p:sp>
      <p:sp>
        <p:nvSpPr>
          <p:cNvPr id="11" name="Text 8"/>
          <p:cNvSpPr/>
          <p:nvPr/>
        </p:nvSpPr>
        <p:spPr>
          <a:xfrm>
            <a:off x="10983158" y="2328505"/>
            <a:ext cx="2627471" cy="868680"/>
          </a:xfrm>
          <a:prstGeom prst="rect">
            <a:avLst/>
          </a:prstGeom>
          <a:noFill/>
          <a:ln/>
        </p:spPr>
        <p:txBody>
          <a:bodyPr wrap="square" rtlCol="0" anchor="t"/>
          <a:lstStyle/>
          <a:p>
            <a:pPr indent="0" marL="0">
              <a:lnSpc>
                <a:spcPts val="3421"/>
              </a:lnSpc>
              <a:buNone/>
            </a:pPr>
            <a:r>
              <a:rPr lang="en-US" sz="2737" b="1" spc="-82" kern="0" dirty="0">
                <a:solidFill>
                  <a:srgbClr val="FFFFFF"/>
                </a:solidFill>
                <a:latin typeface="Overpass" pitchFamily="34" charset="0"/>
                <a:ea typeface="Overpass" pitchFamily="34" charset="-122"/>
                <a:cs typeface="Overpass" pitchFamily="34" charset="-120"/>
              </a:rPr>
              <a:t>Intuitive Market Insights</a:t>
            </a:r>
            <a:endParaRPr lang="en-US" sz="2737" dirty="0"/>
          </a:p>
        </p:txBody>
      </p:sp>
      <p:sp>
        <p:nvSpPr>
          <p:cNvPr id="12" name="Text 9"/>
          <p:cNvSpPr/>
          <p:nvPr/>
        </p:nvSpPr>
        <p:spPr>
          <a:xfrm>
            <a:off x="10983158" y="3475196"/>
            <a:ext cx="2627471" cy="3558540"/>
          </a:xfrm>
          <a:prstGeom prst="rect">
            <a:avLst/>
          </a:prstGeom>
          <a:noFill/>
          <a:ln/>
        </p:spPr>
        <p:txBody>
          <a:bodyPr wrap="square" rtlCol="0" anchor="t"/>
          <a:lstStyle/>
          <a:p>
            <a:pPr indent="0" marL="0">
              <a:lnSpc>
                <a:spcPts val="3503"/>
              </a:lnSpc>
              <a:buNone/>
            </a:pPr>
            <a:r>
              <a:rPr lang="en-US" sz="2189" dirty="0">
                <a:solidFill>
                  <a:srgbClr val="E5E0DF"/>
                </a:solidFill>
                <a:latin typeface="Overpass" pitchFamily="34" charset="0"/>
                <a:ea typeface="Overpass" pitchFamily="34" charset="-122"/>
                <a:cs typeface="Overpass" pitchFamily="34" charset="-120"/>
              </a:rPr>
              <a:t>Real-time market analysis and customizable dashboards empower you to navigate the ever-changing financial landscape.</a:t>
            </a:r>
            <a:endParaRPr lang="en-US" sz="2189" dirty="0"/>
          </a:p>
        </p:txBody>
      </p:sp>
      <p:pic>
        <p:nvPicPr>
          <p:cNvPr id="13"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sp>
      <p:pic>
        <p:nvPicPr>
          <p:cNvPr id="4" name="Image 1" descr="preencoded.png">    </p:cNvPr>
          <p:cNvPicPr>
            <a:picLocks noChangeAspect="1"/>
          </p:cNvPicPr>
          <p:nvPr/>
        </p:nvPicPr>
        <p:blipFill>
          <a:blip r:embed="rId2"/>
          <a:stretch>
            <a:fillRect/>
          </a:stretch>
        </p:blipFill>
        <p:spPr>
          <a:xfrm>
            <a:off x="9151620" y="0"/>
            <a:ext cx="5486400" cy="8229600"/>
          </a:xfrm>
          <a:prstGeom prst="rect">
            <a:avLst/>
          </a:prstGeom>
        </p:spPr>
      </p:pic>
      <p:sp>
        <p:nvSpPr>
          <p:cNvPr id="5" name="Text 1"/>
          <p:cNvSpPr/>
          <p:nvPr/>
        </p:nvSpPr>
        <p:spPr>
          <a:xfrm>
            <a:off x="1042630" y="868918"/>
            <a:ext cx="6951345" cy="868799"/>
          </a:xfrm>
          <a:prstGeom prst="rect">
            <a:avLst/>
          </a:prstGeom>
          <a:noFill/>
          <a:ln/>
        </p:spPr>
        <p:txBody>
          <a:bodyPr wrap="none" rtlCol="0" anchor="t"/>
          <a:lstStyle/>
          <a:p>
            <a:pPr indent="0" marL="0">
              <a:lnSpc>
                <a:spcPts val="6842"/>
              </a:lnSpc>
              <a:buNone/>
            </a:pPr>
            <a:r>
              <a:rPr lang="en-US" sz="5474" b="1" spc="-164" kern="0" dirty="0">
                <a:solidFill>
                  <a:srgbClr val="FFFFFF"/>
                </a:solidFill>
                <a:latin typeface="Overpass" pitchFamily="34" charset="0"/>
                <a:ea typeface="Overpass" pitchFamily="34" charset="-122"/>
                <a:cs typeface="Overpass" pitchFamily="34" charset="-120"/>
              </a:rPr>
              <a:t>Benefits</a:t>
            </a:r>
            <a:endParaRPr lang="en-US" sz="5474" dirty="0"/>
          </a:p>
        </p:txBody>
      </p:sp>
      <p:sp>
        <p:nvSpPr>
          <p:cNvPr id="6" name="Text 2"/>
          <p:cNvSpPr/>
          <p:nvPr/>
        </p:nvSpPr>
        <p:spPr>
          <a:xfrm>
            <a:off x="1042630" y="2154793"/>
            <a:ext cx="7058739" cy="2224087"/>
          </a:xfrm>
          <a:prstGeom prst="rect">
            <a:avLst/>
          </a:prstGeom>
          <a:noFill/>
          <a:ln/>
        </p:spPr>
        <p:txBody>
          <a:bodyPr wrap="square" rtlCol="0" anchor="t"/>
          <a:lstStyle/>
          <a:p>
            <a:pPr indent="0" marL="0">
              <a:lnSpc>
                <a:spcPts val="3503"/>
              </a:lnSpc>
              <a:buNone/>
            </a:pPr>
            <a:r>
              <a:rPr lang="en-US" sz="2189" dirty="0">
                <a:solidFill>
                  <a:srgbClr val="E5E0DF"/>
                </a:solidFill>
                <a:latin typeface="Overpass" pitchFamily="34" charset="0"/>
                <a:ea typeface="Overpass" pitchFamily="34" charset="-122"/>
                <a:cs typeface="Overpass" pitchFamily="34" charset="-120"/>
              </a:rPr>
              <a:t>Finwise offers a range of powerful benefits to help you achieve your financial goals. From personalized budgeting tools to data-driven investment strategies, the platform empowers you to take control of your money and make informed decisions.</a:t>
            </a:r>
            <a:endParaRPr lang="en-US" sz="2189" dirty="0"/>
          </a:p>
        </p:txBody>
      </p:sp>
      <p:sp>
        <p:nvSpPr>
          <p:cNvPr id="7" name="Text 3"/>
          <p:cNvSpPr/>
          <p:nvPr/>
        </p:nvSpPr>
        <p:spPr>
          <a:xfrm>
            <a:off x="1042630" y="4691658"/>
            <a:ext cx="7058739" cy="2668905"/>
          </a:xfrm>
          <a:prstGeom prst="rect">
            <a:avLst/>
          </a:prstGeom>
          <a:noFill/>
          <a:ln/>
        </p:spPr>
        <p:txBody>
          <a:bodyPr wrap="square" rtlCol="0" anchor="t"/>
          <a:lstStyle/>
          <a:p>
            <a:pPr indent="0" marL="0">
              <a:lnSpc>
                <a:spcPts val="3503"/>
              </a:lnSpc>
              <a:buNone/>
            </a:pPr>
            <a:r>
              <a:rPr lang="en-US" sz="2189" dirty="0">
                <a:solidFill>
                  <a:srgbClr val="E5E0DF"/>
                </a:solidFill>
                <a:latin typeface="Overpass" pitchFamily="34" charset="0"/>
                <a:ea typeface="Overpass" pitchFamily="34" charset="-122"/>
                <a:cs typeface="Overpass" pitchFamily="34" charset="-120"/>
              </a:rPr>
              <a:t>By leveraging advanced analytics and AI-powered insights, Finwise helps you streamline your finances, reduce expenses, and grow your wealth over time. With real-time monitoring and tailored guidance, you can confidently navigate the complex financial landscape and secure a brighter financial future.</a:t>
            </a:r>
            <a:endParaRPr lang="en-US" sz="2189"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2024-05-17T14:36:23Z</dcterms:created>
  <dcterms:modified xsi:type="dcterms:W3CDTF">2024-05-17T14:36:23Z</dcterms:modified>
</cp:coreProperties>
</file>